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notesMasterIdLst>
    <p:notesMasterId r:id="rId37"/>
  </p:notesMasterIdLst>
  <p:sldIdLst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85" r:id="rId13"/>
    <p:sldId id="286" r:id="rId14"/>
    <p:sldId id="289" r:id="rId15"/>
    <p:sldId id="288" r:id="rId16"/>
    <p:sldId id="287" r:id="rId17"/>
    <p:sldId id="290" r:id="rId18"/>
    <p:sldId id="291" r:id="rId19"/>
    <p:sldId id="292" r:id="rId20"/>
    <p:sldId id="293" r:id="rId21"/>
    <p:sldId id="294" r:id="rId22"/>
    <p:sldId id="295" r:id="rId23"/>
    <p:sldId id="268" r:id="rId24"/>
    <p:sldId id="270" r:id="rId25"/>
    <p:sldId id="271" r:id="rId26"/>
    <p:sldId id="284" r:id="rId27"/>
    <p:sldId id="283" r:id="rId28"/>
    <p:sldId id="272" r:id="rId29"/>
    <p:sldId id="273" r:id="rId30"/>
    <p:sldId id="274" r:id="rId31"/>
    <p:sldId id="275" r:id="rId32"/>
    <p:sldId id="277" r:id="rId33"/>
    <p:sldId id="280" r:id="rId34"/>
    <p:sldId id="281" r:id="rId35"/>
    <p:sldId id="282" r:id="rId3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3C721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07" d="100"/>
          <a:sy n="107" d="100"/>
        </p:scale>
        <p:origin x="-84" y="-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3F3E2F-91B7-4A09-AC04-2EF26A0450A4}" type="datetimeFigureOut">
              <a:rPr lang="en-US" smtClean="0"/>
              <a:t>8/29/2012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20091E-D062-4E66-939D-ED8E4AE9E0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3346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7565AC-3A51-4D00-9654-C215462CED7A}" type="slidenum">
              <a:rPr lang="en-US" smtClean="0">
                <a:solidFill>
                  <a:prstClr val="black"/>
                </a:solidFill>
              </a:rPr>
              <a:pPr/>
              <a:t>1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Can request as many</a:t>
            </a:r>
            <a:r>
              <a:rPr lang="en-US" baseline="0" dirty="0" smtClean="0"/>
              <a:t> or as little shows as you want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DO NOT HAVE TO USHER EVERY SHOW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20091E-D062-4E66-939D-ED8E4AE9E0E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2456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-Note the name of the performance</a:t>
            </a:r>
          </a:p>
          <a:p>
            <a:r>
              <a:rPr lang="en-US" dirty="0" smtClean="0"/>
              <a:t>The date and call time</a:t>
            </a:r>
          </a:p>
          <a:p>
            <a:r>
              <a:rPr lang="en-US" dirty="0" smtClean="0"/>
              <a:t>Location</a:t>
            </a:r>
          </a:p>
          <a:p>
            <a:r>
              <a:rPr lang="en-US" dirty="0" smtClean="0"/>
              <a:t>Point total and description of the show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20091E-D062-4E66-939D-ED8E4AE9E0E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8562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-please cancel request as SOON</a:t>
            </a:r>
            <a:r>
              <a:rPr lang="en-US" baseline="0" dirty="0" smtClean="0"/>
              <a:t> AS POSSIBLE! As this give new ushers advanced time to be selected.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20091E-D062-4E66-939D-ED8E4AE9E0E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2003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Note that you</a:t>
            </a:r>
            <a:r>
              <a:rPr lang="en-US" baseline="0" dirty="0" smtClean="0"/>
              <a:t> can get a cut email and a selected email pretty much within a close time period…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If more than 48 hours you’re confirmed and must cancel request if you cannot usher or you will risk losing points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20091E-D062-4E66-939D-ED8E4AE9E0E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8562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-talk about being able to see point totals and point equation breakdown… if you hover over it gives a description of points</a:t>
            </a:r>
          </a:p>
          <a:p>
            <a:r>
              <a:rPr lang="en-US" dirty="0" smtClean="0"/>
              <a:t>-current</a:t>
            </a:r>
            <a:r>
              <a:rPr lang="en-US" baseline="0" dirty="0" smtClean="0"/>
              <a:t> point history gives a more detailed view of the point equation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7565AC-3A51-4D00-9654-C215462CED7A}" type="slidenum">
              <a:rPr lang="en-US" smtClean="0">
                <a:solidFill>
                  <a:prstClr val="black"/>
                </a:solidFill>
              </a:rPr>
              <a:pPr/>
              <a:t>16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-the exception is school shows are worth 20 points</a:t>
            </a:r>
          </a:p>
          <a:p>
            <a:r>
              <a:rPr lang="en-US" dirty="0" smtClean="0"/>
              <a:t>-explain why you get more points for being</a:t>
            </a:r>
            <a:r>
              <a:rPr lang="en-US" baseline="0" dirty="0" smtClean="0"/>
              <a:t> cut from a show</a:t>
            </a:r>
          </a:p>
          <a:p>
            <a:r>
              <a:rPr lang="en-US" baseline="0" dirty="0" smtClean="0"/>
              <a:t>-points transfer from fall to spring, but not from academic school year to the next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7565AC-3A51-4D00-9654-C215462CED7A}" type="slidenum">
              <a:rPr lang="en-US" smtClean="0">
                <a:solidFill>
                  <a:prstClr val="black"/>
                </a:solidFill>
              </a:rPr>
              <a:pPr/>
              <a:t>17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--Free </a:t>
            </a:r>
            <a:r>
              <a:rPr lang="en-US" dirty="0" err="1" smtClean="0"/>
              <a:t>free</a:t>
            </a:r>
            <a:r>
              <a:rPr lang="en-US" dirty="0" smtClean="0"/>
              <a:t> </a:t>
            </a:r>
            <a:r>
              <a:rPr lang="en-US" dirty="0" err="1" smtClean="0"/>
              <a:t>free</a:t>
            </a:r>
            <a:r>
              <a:rPr lang="en-US" dirty="0" smtClean="0"/>
              <a:t> </a:t>
            </a:r>
            <a:r>
              <a:rPr lang="en-US" dirty="0" err="1" smtClean="0"/>
              <a:t>free</a:t>
            </a:r>
            <a:r>
              <a:rPr lang="en-US" dirty="0" smtClean="0"/>
              <a:t> </a:t>
            </a:r>
            <a:r>
              <a:rPr lang="en-US" dirty="0" err="1" smtClean="0"/>
              <a:t>free</a:t>
            </a:r>
            <a:r>
              <a:rPr lang="en-US" dirty="0" smtClean="0"/>
              <a:t> </a:t>
            </a:r>
            <a:r>
              <a:rPr lang="en-US" dirty="0" err="1" smtClean="0"/>
              <a:t>free</a:t>
            </a:r>
            <a:r>
              <a:rPr lang="en-US" dirty="0" smtClean="0"/>
              <a:t> </a:t>
            </a:r>
            <a:r>
              <a:rPr lang="en-US" dirty="0" err="1" smtClean="0"/>
              <a:t>free</a:t>
            </a:r>
            <a:r>
              <a:rPr lang="en-US" dirty="0" smtClean="0"/>
              <a:t> </a:t>
            </a:r>
            <a:r>
              <a:rPr lang="en-US" dirty="0" err="1" smtClean="0"/>
              <a:t>free</a:t>
            </a:r>
            <a:r>
              <a:rPr lang="en-US" dirty="0" smtClean="0"/>
              <a:t> </a:t>
            </a:r>
            <a:r>
              <a:rPr lang="en-US" dirty="0" err="1" smtClean="0"/>
              <a:t>free</a:t>
            </a:r>
            <a:r>
              <a:rPr lang="en-US" dirty="0" smtClean="0"/>
              <a:t>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7565AC-3A51-4D00-9654-C215462CED7A}" type="slidenum">
              <a:rPr lang="en-US" smtClean="0">
                <a:solidFill>
                  <a:prstClr val="black"/>
                </a:solidFill>
              </a:rPr>
              <a:pPr/>
              <a:t>18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7565AC-3A51-4D00-9654-C215462CED7A}" type="slidenum">
              <a:rPr lang="en-US" smtClean="0">
                <a:solidFill>
                  <a:prstClr val="black"/>
                </a:solidFill>
              </a:rPr>
              <a:pPr/>
              <a:t>19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7565AC-3A51-4D00-9654-C215462CED7A}" type="slidenum">
              <a:rPr lang="en-US" smtClean="0">
                <a:solidFill>
                  <a:prstClr val="black"/>
                </a:solidFill>
              </a:rPr>
              <a:pPr/>
              <a:t>20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7565AC-3A51-4D00-9654-C215462CED7A}" type="slidenum">
              <a:rPr lang="en-US" smtClean="0">
                <a:solidFill>
                  <a:prstClr val="black"/>
                </a:solidFill>
              </a:rPr>
              <a:pPr/>
              <a:t>21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-other prizes too– like our shirts? You can have one after ushering at least 2 shows!</a:t>
            </a:r>
          </a:p>
          <a:p>
            <a:r>
              <a:rPr lang="en-US" dirty="0" smtClean="0"/>
              <a:t>-by ushering 1 show a season</a:t>
            </a:r>
            <a:r>
              <a:rPr lang="en-US" baseline="0" dirty="0" smtClean="0"/>
              <a:t> you are a member!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20091E-D062-4E66-939D-ED8E4AE9E0E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56392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7565AC-3A51-4D00-9654-C215462CED7A}" type="slidenum">
              <a:rPr lang="en-US" smtClean="0"/>
              <a:t>22</a:t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-can request both shows to increase your odds, but we will only let you usher once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20091E-D062-4E66-939D-ED8E4AE9E0E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31958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Mention</a:t>
            </a:r>
            <a:r>
              <a:rPr lang="en-US" baseline="0" dirty="0" smtClean="0"/>
              <a:t> pre show activity with </a:t>
            </a:r>
            <a:r>
              <a:rPr lang="en-US" baseline="0" dirty="0" err="1" smtClean="0"/>
              <a:t>colombian</a:t>
            </a:r>
            <a:r>
              <a:rPr lang="en-US" baseline="0" dirty="0" smtClean="0"/>
              <a:t> park zoo</a:t>
            </a:r>
          </a:p>
          <a:p>
            <a:r>
              <a:rPr lang="en-US" baseline="0" dirty="0" smtClean="0"/>
              <a:t>-mention school show opportunities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20091E-D062-4E66-939D-ED8E4AE9E0E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1845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WBAA 90</a:t>
            </a:r>
            <a:r>
              <a:rPr lang="en-US" baseline="30000" dirty="0" smtClean="0"/>
              <a:t>th</a:t>
            </a:r>
            <a:r>
              <a:rPr lang="en-US" dirty="0" smtClean="0"/>
              <a:t> anniversary. Live recording of the radio show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20091E-D062-4E66-939D-ED8E4AE9E0E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35202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-mention pre-show</a:t>
            </a:r>
            <a:r>
              <a:rPr lang="en-US" baseline="0" dirty="0" smtClean="0"/>
              <a:t> activities with Women in Engineering</a:t>
            </a:r>
          </a:p>
          <a:p>
            <a:r>
              <a:rPr lang="en-US" baseline="0" dirty="0" smtClean="0"/>
              <a:t>-mention school shows on Monday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20091E-D062-4E66-939D-ED8E4AE9E0E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24505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7565AC-3A51-4D00-9654-C215462CED7A}" type="slidenum">
              <a:rPr lang="en-US" smtClean="0"/>
              <a:t>33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--Our main goal is customer service!! Be proactive! No Cell Phones, Socialize yes, but help patrons first :)</a:t>
            </a:r>
          </a:p>
          <a:p>
            <a:r>
              <a:rPr lang="en-US" dirty="0" smtClean="0"/>
              <a:t>-pre-show meeting will have ticket examples, holds,</a:t>
            </a:r>
            <a:r>
              <a:rPr lang="en-US" baseline="0" dirty="0" smtClean="0"/>
              <a:t> details about show</a:t>
            </a:r>
          </a:p>
          <a:p>
            <a:r>
              <a:rPr lang="en-US" baseline="0" dirty="0" smtClean="0"/>
              <a:t>-will have time to familiarize yourself with your aisle/area</a:t>
            </a:r>
          </a:p>
          <a:p>
            <a:r>
              <a:rPr lang="en-US" baseline="0" dirty="0" smtClean="0"/>
              <a:t>-head ushers and usher coordinators there to help answer questions!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20091E-D062-4E66-939D-ED8E4AE9E0E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2146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-would you wear it to work/interview</a:t>
            </a:r>
            <a:r>
              <a:rPr lang="en-US" dirty="0" smtClean="0"/>
              <a:t>?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20091E-D062-4E66-939D-ED8E4AE9E0E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6258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-Meet inside</a:t>
            </a:r>
            <a:r>
              <a:rPr lang="en-US" baseline="0" dirty="0" smtClean="0"/>
              <a:t> the main lobby. Enter through the west doors just across from </a:t>
            </a:r>
            <a:r>
              <a:rPr lang="en-US" baseline="0" dirty="0" err="1" smtClean="0"/>
              <a:t>Hovde</a:t>
            </a:r>
            <a:r>
              <a:rPr lang="en-US" baseline="0" dirty="0" smtClean="0"/>
              <a:t> Hall and just north of the </a:t>
            </a:r>
            <a:r>
              <a:rPr lang="en-US" baseline="0" dirty="0" err="1" smtClean="0"/>
              <a:t>belltower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20091E-D062-4E66-939D-ED8E4AE9E0E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5086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-emphasize</a:t>
            </a:r>
            <a:r>
              <a:rPr lang="en-US" baseline="0" dirty="0" smtClean="0"/>
              <a:t> the fact that they can still stay and watch the show for free!!</a:t>
            </a:r>
          </a:p>
          <a:p>
            <a:r>
              <a:rPr lang="en-US" baseline="0" dirty="0" smtClean="0"/>
              <a:t>-call time is usually about 15 minutes earlier</a:t>
            </a:r>
          </a:p>
          <a:p>
            <a:r>
              <a:rPr lang="en-US" baseline="0" dirty="0" smtClean="0"/>
              <a:t>-activities usually with kids… making necklaces, weird science, zoo animals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20091E-D062-4E66-939D-ED8E4AE9E0E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68485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-same call time</a:t>
            </a:r>
          </a:p>
          <a:p>
            <a:r>
              <a:rPr lang="en-US" dirty="0" smtClean="0"/>
              <a:t>-ask that it be someone who plans on staying for the show– not a separate sign up/request</a:t>
            </a:r>
          </a:p>
          <a:p>
            <a:r>
              <a:rPr lang="en-US" dirty="0" smtClean="0"/>
              <a:t>-leave a little bit before the end of first</a:t>
            </a:r>
            <a:r>
              <a:rPr lang="en-US" baseline="0" dirty="0" smtClean="0"/>
              <a:t> act</a:t>
            </a:r>
          </a:p>
          <a:p>
            <a:r>
              <a:rPr lang="en-US" baseline="0" dirty="0" smtClean="0"/>
              <a:t>-might be checking in Friends, maybe standing there looking pretty with a smile, directing traffic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20091E-D062-4E66-939D-ED8E4AE9E0E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6595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-Kids are</a:t>
            </a:r>
            <a:r>
              <a:rPr lang="en-US" baseline="0" dirty="0" smtClean="0"/>
              <a:t> crazy fun to interact with!</a:t>
            </a:r>
          </a:p>
          <a:p>
            <a:r>
              <a:rPr lang="en-US" baseline="0" dirty="0" smtClean="0"/>
              <a:t>-read a seating chart and show teachers where to place their kids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20091E-D062-4E66-939D-ED8E4AE9E0E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8755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Must register with Purdue</a:t>
            </a:r>
            <a:r>
              <a:rPr lang="en-US" baseline="0" dirty="0" smtClean="0"/>
              <a:t> or Ivy Tech email address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Simply register with your name, email address, create a password and you’re good to go!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Will also ask about marketing interests – explain these- passing out flyers, etc.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20091E-D062-4E66-939D-ED8E4AE9E0E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8562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7892D9-6004-4CBC-B4F3-7E691854D6E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8/29/2012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53F72-F434-4971-9E14-05DB28C0693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66121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7892D9-6004-4CBC-B4F3-7E691854D6E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8/29/2012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53F72-F434-4971-9E14-05DB28C0693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92542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7892D9-6004-4CBC-B4F3-7E691854D6E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8/29/2012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53F72-F434-4971-9E14-05DB28C0693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25556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7892D9-6004-4CBC-B4F3-7E691854D6E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8/29/2012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53F72-F434-4971-9E14-05DB28C0693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04087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7892D9-6004-4CBC-B4F3-7E691854D6E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8/29/2012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53F72-F434-4971-9E14-05DB28C0693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53303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7892D9-6004-4CBC-B4F3-7E691854D6E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8/29/2012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53F72-F434-4971-9E14-05DB28C0693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439934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7892D9-6004-4CBC-B4F3-7E691854D6E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8/29/2012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53F72-F434-4971-9E14-05DB28C0693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57380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7892D9-6004-4CBC-B4F3-7E691854D6E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8/29/2012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53F72-F434-4971-9E14-05DB28C0693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518560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7892D9-6004-4CBC-B4F3-7E691854D6E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8/29/2012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53F72-F434-4971-9E14-05DB28C0693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810808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7892D9-6004-4CBC-B4F3-7E691854D6E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8/29/2012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53F72-F434-4971-9E14-05DB28C0693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118591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7892D9-6004-4CBC-B4F3-7E691854D6E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8/29/2012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53F72-F434-4971-9E14-05DB28C0693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36261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7892D9-6004-4CBC-B4F3-7E691854D6E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8/29/2012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53F72-F434-4971-9E14-05DB28C0693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022637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7892D9-6004-4CBC-B4F3-7E691854D6E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8/29/2012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53F72-F434-4971-9E14-05DB28C0693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526575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7892D9-6004-4CBC-B4F3-7E691854D6E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8/29/2012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53F72-F434-4971-9E14-05DB28C0693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861403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7892D9-6004-4CBC-B4F3-7E691854D6E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8/29/2012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53F72-F434-4971-9E14-05DB28C0693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5895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7892D9-6004-4CBC-B4F3-7E691854D6E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8/29/2012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53F72-F434-4971-9E14-05DB28C0693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96867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7892D9-6004-4CBC-B4F3-7E691854D6E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8/29/2012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53F72-F434-4971-9E14-05DB28C0693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11354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7892D9-6004-4CBC-B4F3-7E691854D6E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8/29/2012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53F72-F434-4971-9E14-05DB28C0693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14353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7892D9-6004-4CBC-B4F3-7E691854D6E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8/29/2012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53F72-F434-4971-9E14-05DB28C0693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96227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7892D9-6004-4CBC-B4F3-7E691854D6E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8/29/2012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53F72-F434-4971-9E14-05DB28C0693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36958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7892D9-6004-4CBC-B4F3-7E691854D6E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8/29/2012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53F72-F434-4971-9E14-05DB28C0693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64987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7892D9-6004-4CBC-B4F3-7E691854D6E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8/29/2012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53F72-F434-4971-9E14-05DB28C0693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27423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7892D9-6004-4CBC-B4F3-7E691854D6E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8/29/2012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A53F72-F434-4971-9E14-05DB28C0693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44266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7892D9-6004-4CBC-B4F3-7E691854D6E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8/29/2012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A53F72-F434-4971-9E14-05DB28C0693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2352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urdue.edu/cvn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hyperlink" Target="https://docs.google.com/spreadsheet/ccc?key=0Ak3ktkMWwg68dHo0RkpIb05Gbk15aS1IUy1Sa2t4QVE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5.gif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/>
          <p:cNvSpPr/>
          <p:nvPr/>
        </p:nvSpPr>
        <p:spPr>
          <a:xfrm>
            <a:off x="381000" y="762000"/>
            <a:ext cx="609600" cy="6096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457200" y="990600"/>
            <a:ext cx="76200" cy="152400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1" name="Isosceles Triangle 10"/>
          <p:cNvSpPr/>
          <p:nvPr/>
        </p:nvSpPr>
        <p:spPr>
          <a:xfrm rot="18911681">
            <a:off x="448393" y="92996"/>
            <a:ext cx="2851276" cy="4178043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685800" y="990600"/>
            <a:ext cx="914400" cy="914400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381000" y="381000"/>
            <a:ext cx="609600" cy="6096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19050">
                <a:solidFill>
                  <a:prstClr val="black"/>
                </a:solidFill>
              </a:ln>
              <a:solidFill>
                <a:prstClr val="white"/>
              </a:solidFill>
            </a:endParaRPr>
          </a:p>
        </p:txBody>
      </p:sp>
      <p:sp>
        <p:nvSpPr>
          <p:cNvPr id="12" name="Isosceles Triangle 11"/>
          <p:cNvSpPr/>
          <p:nvPr/>
        </p:nvSpPr>
        <p:spPr>
          <a:xfrm rot="20874392">
            <a:off x="2088027" y="2608119"/>
            <a:ext cx="4690524" cy="1516660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362200" y="3657600"/>
            <a:ext cx="4495800" cy="9906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600200" y="3124200"/>
            <a:ext cx="5486400" cy="186204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1500" dirty="0">
                <a:ln w="18415" cmpd="sng">
                  <a:solidFill>
                    <a:srgbClr val="FFC000"/>
                  </a:solidFill>
                  <a:prstDash val="solid"/>
                </a:ln>
                <a:solidFill>
                  <a:srgbClr val="FFC0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  <a:t>C V 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934200" y="3505200"/>
            <a:ext cx="2362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prstClr val="black"/>
                </a:solidFill>
              </a:rPr>
              <a:t>THE</a:t>
            </a:r>
            <a:br>
              <a:rPr lang="en-US" sz="2400" b="1" dirty="0">
                <a:solidFill>
                  <a:prstClr val="black"/>
                </a:solidFill>
              </a:rPr>
            </a:br>
            <a:r>
              <a:rPr lang="en-US" sz="2400" b="1" dirty="0">
                <a:solidFill>
                  <a:prstClr val="black"/>
                </a:solidFill>
              </a:rPr>
              <a:t>STUDENT</a:t>
            </a:r>
          </a:p>
          <a:p>
            <a:r>
              <a:rPr lang="en-US" sz="2400" b="1" dirty="0">
                <a:solidFill>
                  <a:prstClr val="black"/>
                </a:solidFill>
              </a:rPr>
              <a:t>USHERING CLUB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286000" y="5105400"/>
            <a:ext cx="55626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prstClr val="black"/>
                </a:solidFill>
                <a:latin typeface="Broadway" pitchFamily="82" charset="0"/>
              </a:rPr>
              <a:t>Welcome!</a:t>
            </a:r>
          </a:p>
          <a:p>
            <a:pPr lvl="1">
              <a:buFont typeface="Arial" pitchFamily="34" charset="0"/>
              <a:buChar char="•"/>
            </a:pPr>
            <a:r>
              <a:rPr lang="en-US" sz="2800" b="1" dirty="0">
                <a:solidFill>
                  <a:prstClr val="black"/>
                </a:solidFill>
                <a:latin typeface="Broadway" pitchFamily="82" charset="0"/>
              </a:rPr>
              <a:t> Sign in on a computer!</a:t>
            </a:r>
          </a:p>
          <a:p>
            <a:pPr lvl="1">
              <a:buFont typeface="Arial" pitchFamily="34" charset="0"/>
              <a:buChar char="•"/>
            </a:pPr>
            <a:r>
              <a:rPr lang="en-US" sz="2800" b="1" dirty="0">
                <a:solidFill>
                  <a:prstClr val="black"/>
                </a:solidFill>
                <a:latin typeface="Broadway" pitchFamily="82" charset="0"/>
              </a:rPr>
              <a:t> Eat Pizza!</a:t>
            </a:r>
          </a:p>
        </p:txBody>
      </p:sp>
    </p:spTree>
    <p:extLst>
      <p:ext uri="{BB962C8B-B14F-4D97-AF65-F5344CB8AC3E}">
        <p14:creationId xmlns:p14="http://schemas.microsoft.com/office/powerpoint/2010/main" val="2705622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1981199"/>
            <a:ext cx="5339462" cy="3724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u="sng" dirty="0">
                <a:solidFill>
                  <a:srgbClr val="FFC000"/>
                </a:solidFill>
                <a:latin typeface="Broadway" pitchFamily="82" charset="0"/>
              </a:rPr>
              <a:t>Exciting Ushering Opportunities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524000"/>
            <a:ext cx="5334000" cy="510540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>
                <a:solidFill>
                  <a:srgbClr val="FFC000"/>
                </a:solidFill>
              </a:rPr>
              <a:t>School Shows</a:t>
            </a:r>
          </a:p>
          <a:p>
            <a:pPr lvl="1"/>
            <a:r>
              <a:rPr lang="en-US" dirty="0" smtClean="0">
                <a:solidFill>
                  <a:srgbClr val="FFC000"/>
                </a:solidFill>
              </a:rPr>
              <a:t>Two shows on the Monday following the Sunday performance</a:t>
            </a:r>
          </a:p>
          <a:p>
            <a:pPr lvl="2"/>
            <a:r>
              <a:rPr lang="en-US" dirty="0" smtClean="0">
                <a:solidFill>
                  <a:srgbClr val="FFC000"/>
                </a:solidFill>
              </a:rPr>
              <a:t>10am (our call time is 9:15)</a:t>
            </a:r>
          </a:p>
          <a:p>
            <a:pPr lvl="2"/>
            <a:r>
              <a:rPr lang="en-US" dirty="0" smtClean="0">
                <a:solidFill>
                  <a:srgbClr val="FFC000"/>
                </a:solidFill>
              </a:rPr>
              <a:t>1pm (our call time is 12:15)</a:t>
            </a:r>
          </a:p>
          <a:p>
            <a:pPr lvl="1"/>
            <a:r>
              <a:rPr lang="en-US" dirty="0" smtClean="0">
                <a:solidFill>
                  <a:srgbClr val="FFC000"/>
                </a:solidFill>
              </a:rPr>
              <a:t>Can stay and watch the show for free!</a:t>
            </a:r>
          </a:p>
          <a:p>
            <a:pPr lvl="1"/>
            <a:r>
              <a:rPr lang="en-US" dirty="0" smtClean="0">
                <a:solidFill>
                  <a:srgbClr val="FFC000"/>
                </a:solidFill>
              </a:rPr>
              <a:t>Since schools come in a large group, usually done by 10am or 1pm respectively</a:t>
            </a:r>
          </a:p>
          <a:p>
            <a:pPr lvl="1"/>
            <a:r>
              <a:rPr lang="en-US" dirty="0" smtClean="0">
                <a:solidFill>
                  <a:srgbClr val="FFC000"/>
                </a:solidFill>
              </a:rPr>
              <a:t>Double points for school shows!</a:t>
            </a:r>
            <a:endParaRPr lang="en-US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8631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u="sng" dirty="0" smtClean="0">
                <a:latin typeface="Broadway" pitchFamily="82" charset="0"/>
              </a:rPr>
              <a:t>Where do I sign up?</a:t>
            </a:r>
            <a:endParaRPr lang="en-US" b="1" dirty="0">
              <a:ln w="19050">
                <a:solidFill>
                  <a:srgbClr val="1F497D">
                    <a:tint val="1000"/>
                  </a:srgbClr>
                </a:solidFill>
                <a:prstDash val="solid"/>
              </a:ln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295400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>
                <a:hlinkClick r:id="rId3"/>
              </a:rPr>
              <a:t>www.purdue.edu/cvn</a:t>
            </a:r>
            <a:r>
              <a:rPr lang="en-US" dirty="0" smtClean="0"/>
              <a:t> and REGISTER!!!</a:t>
            </a:r>
          </a:p>
          <a:p>
            <a:pPr lvl="1"/>
            <a:r>
              <a:rPr lang="en-US" dirty="0" smtClean="0"/>
              <a:t>Use your Purdue or Ivy Tech email address</a:t>
            </a:r>
          </a:p>
          <a:p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3891" y="2427307"/>
            <a:ext cx="6105525" cy="44306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Left Arrow 3"/>
          <p:cNvSpPr/>
          <p:nvPr/>
        </p:nvSpPr>
        <p:spPr>
          <a:xfrm>
            <a:off x="7315200" y="3429000"/>
            <a:ext cx="1295400" cy="533400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8535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709"/>
            <a:ext cx="8229600" cy="1143000"/>
          </a:xfrm>
        </p:spPr>
        <p:txBody>
          <a:bodyPr>
            <a:normAutofit/>
          </a:bodyPr>
          <a:lstStyle/>
          <a:p>
            <a:r>
              <a:rPr lang="en-US" u="sng" dirty="0" smtClean="0">
                <a:solidFill>
                  <a:srgbClr val="FFC000"/>
                </a:solidFill>
                <a:latin typeface="Broadway" pitchFamily="82" charset="0"/>
              </a:rPr>
              <a:t>Request Shows..</a:t>
            </a:r>
            <a:endParaRPr lang="en-US" b="1" dirty="0">
              <a:ln w="19050">
                <a:solidFill>
                  <a:srgbClr val="1F497D">
                    <a:tint val="1000"/>
                  </a:srgbClr>
                </a:solidFill>
                <a:prstDash val="solid"/>
              </a:ln>
              <a:solidFill>
                <a:srgbClr val="FFC000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1910" y="1828800"/>
            <a:ext cx="5342090" cy="3880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295400"/>
            <a:ext cx="3649510" cy="5105400"/>
          </a:xfrm>
        </p:spPr>
        <p:txBody>
          <a:bodyPr>
            <a:normAutofit fontScale="92500"/>
          </a:bodyPr>
          <a:lstStyle/>
          <a:p>
            <a:r>
              <a:rPr lang="en-US" dirty="0" smtClean="0">
                <a:solidFill>
                  <a:srgbClr val="FFC000"/>
                </a:solidFill>
              </a:rPr>
              <a:t>Up to 7 days before the performance</a:t>
            </a:r>
          </a:p>
          <a:p>
            <a:pPr lvl="1"/>
            <a:r>
              <a:rPr lang="en-US" dirty="0" smtClean="0">
                <a:solidFill>
                  <a:srgbClr val="FFC000"/>
                </a:solidFill>
              </a:rPr>
              <a:t>Will be selected based on point totals</a:t>
            </a:r>
          </a:p>
          <a:p>
            <a:pPr marL="457200" lvl="1" indent="0">
              <a:buNone/>
            </a:pPr>
            <a:endParaRPr lang="en-US" dirty="0" smtClean="0">
              <a:solidFill>
                <a:srgbClr val="FFC000"/>
              </a:solidFill>
            </a:endParaRPr>
          </a:p>
          <a:p>
            <a:r>
              <a:rPr lang="en-US" dirty="0" smtClean="0">
                <a:solidFill>
                  <a:srgbClr val="FFC000"/>
                </a:solidFill>
              </a:rPr>
              <a:t>&lt;7 days</a:t>
            </a:r>
          </a:p>
          <a:p>
            <a:pPr lvl="1"/>
            <a:r>
              <a:rPr lang="en-US" dirty="0" smtClean="0">
                <a:solidFill>
                  <a:srgbClr val="FFC000"/>
                </a:solidFill>
              </a:rPr>
              <a:t>priority falls to below anyone who requested &gt;7d</a:t>
            </a:r>
          </a:p>
          <a:p>
            <a:pPr lvl="1"/>
            <a:r>
              <a:rPr lang="en-US" dirty="0" smtClean="0">
                <a:solidFill>
                  <a:srgbClr val="FFC000"/>
                </a:solidFill>
              </a:rPr>
              <a:t> regardless of points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4" name="Down Arrow 3"/>
          <p:cNvSpPr/>
          <p:nvPr/>
        </p:nvSpPr>
        <p:spPr>
          <a:xfrm>
            <a:off x="4800600" y="1371600"/>
            <a:ext cx="838200" cy="1143000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60017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295399"/>
            <a:ext cx="7429500" cy="53662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399"/>
            <a:ext cx="8229600" cy="1143000"/>
          </a:xfrm>
        </p:spPr>
        <p:txBody>
          <a:bodyPr/>
          <a:lstStyle/>
          <a:p>
            <a:r>
              <a:rPr lang="en-US" u="sng" dirty="0">
                <a:latin typeface="Broadway" pitchFamily="82" charset="0"/>
              </a:rPr>
              <a:t>Request Shows..</a:t>
            </a:r>
            <a:endParaRPr lang="en-US" b="1" dirty="0">
              <a:ln w="19050">
                <a:solidFill>
                  <a:srgbClr val="1F497D">
                    <a:tint val="1000"/>
                  </a:srgbClr>
                </a:solidFill>
                <a:prstDash val="solid"/>
              </a:ln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  <p:sp>
        <p:nvSpPr>
          <p:cNvPr id="4" name="Left Arrow 3"/>
          <p:cNvSpPr/>
          <p:nvPr/>
        </p:nvSpPr>
        <p:spPr>
          <a:xfrm>
            <a:off x="2057400" y="6172200"/>
            <a:ext cx="1295400" cy="533400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5257800" y="4114800"/>
            <a:ext cx="2552700" cy="2057400"/>
          </a:xfrm>
          <a:ln w="38100">
            <a:solidFill>
              <a:srgbClr val="FFC000"/>
            </a:solidFill>
          </a:ln>
        </p:spPr>
        <p:txBody>
          <a:bodyPr>
            <a:normAutofit fontScale="92500"/>
          </a:bodyPr>
          <a:lstStyle/>
          <a:p>
            <a:r>
              <a:rPr lang="en-US" dirty="0" smtClean="0"/>
              <a:t>Request as many or as few shows as you want!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98471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799" y="1856509"/>
            <a:ext cx="5589207" cy="439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709"/>
            <a:ext cx="8229600" cy="1143000"/>
          </a:xfrm>
        </p:spPr>
        <p:txBody>
          <a:bodyPr>
            <a:noAutofit/>
          </a:bodyPr>
          <a:lstStyle/>
          <a:p>
            <a:r>
              <a:rPr lang="en-US" sz="3200" u="sng" dirty="0" smtClean="0">
                <a:solidFill>
                  <a:srgbClr val="FFC000"/>
                </a:solidFill>
                <a:latin typeface="Broadway" pitchFamily="82" charset="0"/>
              </a:rPr>
              <a:t>Oops! I don’t want to see that show!</a:t>
            </a:r>
            <a:endParaRPr lang="en-US" sz="3200" b="1" dirty="0">
              <a:ln w="19050">
                <a:solidFill>
                  <a:srgbClr val="1F497D">
                    <a:tint val="1000"/>
                  </a:srgbClr>
                </a:solidFill>
                <a:prstDash val="solid"/>
              </a:ln>
              <a:solidFill>
                <a:srgbClr val="FFC000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295400"/>
            <a:ext cx="3649510" cy="51054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FFC000"/>
                </a:solidFill>
              </a:rPr>
              <a:t>Cancel on the website up to 48 </a:t>
            </a:r>
            <a:r>
              <a:rPr lang="en-US" dirty="0" err="1" smtClean="0">
                <a:solidFill>
                  <a:srgbClr val="FFC000"/>
                </a:solidFill>
              </a:rPr>
              <a:t>hrs</a:t>
            </a:r>
            <a:r>
              <a:rPr lang="en-US" dirty="0" smtClean="0">
                <a:solidFill>
                  <a:srgbClr val="FFC000"/>
                </a:solidFill>
              </a:rPr>
              <a:t> before</a:t>
            </a:r>
          </a:p>
          <a:p>
            <a:pPr lvl="1"/>
            <a:r>
              <a:rPr lang="en-US" dirty="0" smtClean="0">
                <a:solidFill>
                  <a:srgbClr val="FFC000"/>
                </a:solidFill>
              </a:rPr>
              <a:t>No penalty</a:t>
            </a:r>
          </a:p>
          <a:p>
            <a:pPr marL="457200" lvl="1" indent="0">
              <a:buNone/>
            </a:pPr>
            <a:endParaRPr lang="en-US" dirty="0" smtClean="0">
              <a:solidFill>
                <a:srgbClr val="FFC000"/>
              </a:solidFill>
            </a:endParaRPr>
          </a:p>
          <a:p>
            <a:r>
              <a:rPr lang="en-US" dirty="0" smtClean="0">
                <a:solidFill>
                  <a:srgbClr val="FFC000"/>
                </a:solidFill>
              </a:rPr>
              <a:t>&lt;48 </a:t>
            </a:r>
            <a:r>
              <a:rPr lang="en-US" dirty="0" err="1" smtClean="0">
                <a:solidFill>
                  <a:srgbClr val="FFC000"/>
                </a:solidFill>
              </a:rPr>
              <a:t>hrs</a:t>
            </a:r>
            <a:endParaRPr lang="en-US" dirty="0" smtClean="0">
              <a:solidFill>
                <a:srgbClr val="FFC000"/>
              </a:solidFill>
            </a:endParaRPr>
          </a:p>
          <a:p>
            <a:pPr lvl="1"/>
            <a:r>
              <a:rPr lang="en-US" dirty="0" smtClean="0">
                <a:solidFill>
                  <a:srgbClr val="FFC000"/>
                </a:solidFill>
              </a:rPr>
              <a:t>(-) 15 points</a:t>
            </a:r>
          </a:p>
        </p:txBody>
      </p:sp>
      <p:sp>
        <p:nvSpPr>
          <p:cNvPr id="4" name="Down Arrow 3"/>
          <p:cNvSpPr/>
          <p:nvPr/>
        </p:nvSpPr>
        <p:spPr>
          <a:xfrm rot="16200000">
            <a:off x="2838450" y="4933950"/>
            <a:ext cx="419100" cy="914400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07697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u="sng" dirty="0" smtClean="0">
                <a:latin typeface="Broadway" pitchFamily="82" charset="0"/>
              </a:rPr>
              <a:t>I’ve requested a show…</a:t>
            </a:r>
            <a:br>
              <a:rPr lang="en-US" u="sng" dirty="0" smtClean="0">
                <a:latin typeface="Broadway" pitchFamily="82" charset="0"/>
              </a:rPr>
            </a:br>
            <a:r>
              <a:rPr lang="en-US" u="sng" dirty="0" smtClean="0">
                <a:latin typeface="Broadway" pitchFamily="82" charset="0"/>
              </a:rPr>
              <a:t>Now what???</a:t>
            </a:r>
            <a:endParaRPr lang="en-US" b="1" dirty="0">
              <a:ln w="19050">
                <a:solidFill>
                  <a:srgbClr val="1F497D">
                    <a:tint val="1000"/>
                  </a:srgbClr>
                </a:solidFill>
                <a:prstDash val="solid"/>
              </a:ln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  <a:latin typeface="Bernard MT Condensed" pitchFamily="18" charset="0"/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81000" y="1371600"/>
            <a:ext cx="8229600" cy="53340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Two scenarios…</a:t>
            </a:r>
          </a:p>
          <a:p>
            <a:pPr lvl="1"/>
            <a:r>
              <a:rPr lang="en-US" dirty="0" smtClean="0"/>
              <a:t>Selected!!! – yay!</a:t>
            </a:r>
          </a:p>
          <a:p>
            <a:pPr lvl="2"/>
            <a:r>
              <a:rPr lang="en-US" dirty="0" smtClean="0"/>
              <a:t>You will receive an email with all pertinent information</a:t>
            </a:r>
          </a:p>
          <a:p>
            <a:pPr lvl="2"/>
            <a:r>
              <a:rPr lang="en-US" dirty="0" smtClean="0"/>
              <a:t>You have up to 48 hours to cancel without penalty</a:t>
            </a:r>
          </a:p>
          <a:p>
            <a:pPr lvl="1"/>
            <a:r>
              <a:rPr lang="en-US" dirty="0" smtClean="0"/>
              <a:t>Cut :(</a:t>
            </a:r>
          </a:p>
          <a:p>
            <a:pPr lvl="2"/>
            <a:r>
              <a:rPr lang="en-US" dirty="0" smtClean="0"/>
              <a:t>You will be put on the waiting list for the show</a:t>
            </a:r>
          </a:p>
          <a:p>
            <a:pPr lvl="2"/>
            <a:r>
              <a:rPr lang="en-US" dirty="0" smtClean="0"/>
              <a:t>Up to 48 hours before a show, as selected ushers cancel, new ushers will be selected from the cut list</a:t>
            </a:r>
          </a:p>
          <a:p>
            <a:pPr lvl="3"/>
            <a:r>
              <a:rPr lang="en-US" dirty="0" smtClean="0"/>
              <a:t>Post 48 hours, you may receive an email saying you MAY usher, but are not obligated to do so</a:t>
            </a:r>
          </a:p>
          <a:p>
            <a:pPr lvl="2"/>
            <a:r>
              <a:rPr lang="en-US" dirty="0" smtClean="0"/>
              <a:t>In the beginning getting cut is worth more points than getting selected, so you have a better chance at the next show!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83648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52400"/>
            <a:ext cx="8698280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000" u="sng" dirty="0" smtClean="0">
                <a:solidFill>
                  <a:srgbClr val="FFC000"/>
                </a:solidFill>
                <a:latin typeface="Broadway" pitchFamily="82" charset="0"/>
              </a:rPr>
              <a:t>Other Website Fun…</a:t>
            </a:r>
            <a:endParaRPr lang="en-US" sz="6000" b="1" dirty="0">
              <a:ln w="19050">
                <a:solidFill>
                  <a:srgbClr val="1F497D">
                    <a:tint val="1000"/>
                  </a:srgbClr>
                </a:solidFill>
                <a:prstDash val="solid"/>
              </a:ln>
              <a:solidFill>
                <a:srgbClr val="FFC000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177" y="1352275"/>
            <a:ext cx="6269466" cy="3509963"/>
          </a:xfrm>
          <a:prstGeom prst="rect">
            <a:avLst/>
          </a:prstGeom>
          <a:noFill/>
          <a:ln w="57150">
            <a:solidFill>
              <a:srgbClr val="FFC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3962400"/>
            <a:ext cx="5257800" cy="2771775"/>
          </a:xfrm>
          <a:prstGeom prst="rect">
            <a:avLst/>
          </a:prstGeom>
          <a:noFill/>
          <a:ln w="57150">
            <a:solidFill>
              <a:srgbClr val="FFC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Left Arrow 2"/>
          <p:cNvSpPr/>
          <p:nvPr/>
        </p:nvSpPr>
        <p:spPr>
          <a:xfrm rot="1830873">
            <a:off x="5705314" y="2888895"/>
            <a:ext cx="1257300" cy="304800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Left Arrow 8"/>
          <p:cNvSpPr/>
          <p:nvPr/>
        </p:nvSpPr>
        <p:spPr>
          <a:xfrm rot="13704503">
            <a:off x="438128" y="1560898"/>
            <a:ext cx="1116413" cy="450832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794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52400" y="217503"/>
            <a:ext cx="746255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u="sng" dirty="0" smtClean="0">
                <a:latin typeface="Broadway" pitchFamily="82" charset="0"/>
              </a:rPr>
              <a:t>How do you Choose?</a:t>
            </a:r>
            <a:endParaRPr lang="en-US" sz="5400" b="1" dirty="0">
              <a:ln w="19050">
                <a:solidFill>
                  <a:srgbClr val="1F497D">
                    <a:tint val="1000"/>
                  </a:srgbClr>
                </a:solidFill>
                <a:prstDash val="solid"/>
              </a:ln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  <a:latin typeface="Bernard MT Condensed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09600" y="1219200"/>
            <a:ext cx="8229600" cy="538609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dirty="0" smtClean="0">
                <a:solidFill>
                  <a:prstClr val="black"/>
                </a:solidFill>
              </a:rPr>
              <a:t>Point Equation: </a:t>
            </a:r>
          </a:p>
          <a:p>
            <a:r>
              <a:rPr lang="en-US" sz="4000" dirty="0" smtClean="0">
                <a:solidFill>
                  <a:prstClr val="black"/>
                </a:solidFill>
              </a:rPr>
              <a:t>  10(Shows Ushered)</a:t>
            </a:r>
          </a:p>
          <a:p>
            <a:r>
              <a:rPr lang="en-US" sz="4000" dirty="0" smtClean="0">
                <a:solidFill>
                  <a:prstClr val="black"/>
                </a:solidFill>
              </a:rPr>
              <a:t>+15(Shows Cut) </a:t>
            </a:r>
          </a:p>
          <a:p>
            <a:pPr>
              <a:buFontTx/>
              <a:buChar char="-"/>
            </a:pPr>
            <a:r>
              <a:rPr lang="en-US" sz="4000" dirty="0" smtClean="0">
                <a:solidFill>
                  <a:prstClr val="black"/>
                </a:solidFill>
              </a:rPr>
              <a:t> 45(Shows Signed Up &amp; Skipped) </a:t>
            </a:r>
          </a:p>
          <a:p>
            <a:pPr>
              <a:buFontTx/>
              <a:buChar char="-"/>
            </a:pPr>
            <a:r>
              <a:rPr lang="en-US" sz="4000" dirty="0" smtClean="0">
                <a:solidFill>
                  <a:prstClr val="black"/>
                </a:solidFill>
              </a:rPr>
              <a:t> 15(Shows Cancelled within 48hrs) </a:t>
            </a:r>
          </a:p>
          <a:p>
            <a:r>
              <a:rPr lang="en-US" sz="4000" dirty="0" smtClean="0">
                <a:solidFill>
                  <a:prstClr val="black"/>
                </a:solidFill>
              </a:rPr>
              <a:t>+   3(Social Events/Meetings) </a:t>
            </a:r>
          </a:p>
          <a:p>
            <a:r>
              <a:rPr lang="en-US" sz="4000" dirty="0" smtClean="0">
                <a:solidFill>
                  <a:prstClr val="black"/>
                </a:solidFill>
              </a:rPr>
              <a:t>+   1(# of years returned)</a:t>
            </a:r>
          </a:p>
          <a:p>
            <a:r>
              <a:rPr lang="en-US" sz="2000" b="1" dirty="0" smtClean="0">
                <a:ln w="19050">
                  <a:solidFill>
                    <a:srgbClr val="1F497D">
                      <a:tint val="1000"/>
                    </a:srgbClr>
                  </a:solidFill>
                  <a:prstDash val="solid"/>
                </a:ln>
                <a:solidFill>
                  <a:prstClr val="black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------------------------------------------------------------------------------------------------------</a:t>
            </a:r>
          </a:p>
          <a:p>
            <a:r>
              <a:rPr lang="en-US" sz="4000" b="1" dirty="0" smtClean="0">
                <a:ln w="19050">
                  <a:solidFill>
                    <a:srgbClr val="1F497D">
                      <a:tint val="1000"/>
                    </a:srgbClr>
                  </a:solidFill>
                  <a:prstDash val="solid"/>
                </a:ln>
                <a:solidFill>
                  <a:prstClr val="black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Rank (</a:t>
            </a:r>
            <a:r>
              <a:rPr lang="en-US" sz="2800" b="1" dirty="0" smtClean="0">
                <a:ln w="19050">
                  <a:solidFill>
                    <a:srgbClr val="1F497D">
                      <a:tint val="1000"/>
                    </a:srgbClr>
                  </a:solidFill>
                  <a:prstDash val="solid"/>
                </a:ln>
                <a:solidFill>
                  <a:prstClr val="black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The more you usher- the better your chance)</a:t>
            </a:r>
            <a:endParaRPr lang="en-US" sz="4000" b="1" dirty="0">
              <a:ln w="19050">
                <a:solidFill>
                  <a:srgbClr val="1F497D">
                    <a:tint val="1000"/>
                  </a:srgbClr>
                </a:solidFill>
                <a:prstDash val="solid"/>
              </a:ln>
              <a:solidFill>
                <a:prstClr val="black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24315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81000" y="304800"/>
            <a:ext cx="838200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0">
                  <a:solidFill>
                    <a:srgbClr val="1F497D">
                      <a:tint val="1000"/>
                    </a:srgbClr>
                  </a:solidFill>
                  <a:prstDash val="solid"/>
                </a:ln>
                <a:solidFill>
                  <a:srgbClr val="FF0066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FUN STUFF: Pappy’s Social!</a:t>
            </a:r>
            <a:endParaRPr lang="en-US" sz="5400" b="1" dirty="0">
              <a:ln w="19050">
                <a:solidFill>
                  <a:srgbClr val="1F497D">
                    <a:tint val="1000"/>
                  </a:srgbClr>
                </a:solidFill>
                <a:prstDash val="solid"/>
              </a:ln>
              <a:solidFill>
                <a:srgbClr val="FF0066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  <p:pic>
        <p:nvPicPr>
          <p:cNvPr id="2050" name="Picture 2" descr="http://www.memphisflyer.com/images/blogimages/2010/06/25/1277499446-ice-cream-sundae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" y="1600200"/>
            <a:ext cx="2524125" cy="4619626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</p:pic>
      <p:sp>
        <p:nvSpPr>
          <p:cNvPr id="4" name="TextBox 3"/>
          <p:cNvSpPr txBox="1"/>
          <p:nvPr/>
        </p:nvSpPr>
        <p:spPr>
          <a:xfrm>
            <a:off x="2667000" y="1600200"/>
            <a:ext cx="6629400" cy="52322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4000" b="1" dirty="0" smtClean="0">
                <a:ln>
                  <a:solidFill>
                    <a:prstClr val="white"/>
                  </a:solidFill>
                </a:ln>
                <a:solidFill>
                  <a:srgbClr val="FF0066"/>
                </a:solidFill>
              </a:rPr>
              <a:t>Have your ice cream and eat it too!</a:t>
            </a:r>
            <a:endParaRPr lang="en-US" sz="4000" b="1" baseline="30000" dirty="0" smtClean="0">
              <a:ln>
                <a:solidFill>
                  <a:prstClr val="white"/>
                </a:solidFill>
              </a:ln>
              <a:solidFill>
                <a:srgbClr val="FF0066"/>
              </a:solidFill>
            </a:endParaRPr>
          </a:p>
          <a:p>
            <a:endParaRPr lang="en-US" b="1" dirty="0" smtClean="0">
              <a:ln>
                <a:solidFill>
                  <a:prstClr val="white"/>
                </a:solidFill>
              </a:ln>
              <a:solidFill>
                <a:srgbClr val="FF0066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en-US" sz="4000" b="1" dirty="0" smtClean="0">
                <a:ln>
                  <a:solidFill>
                    <a:prstClr val="white"/>
                  </a:solidFill>
                </a:ln>
                <a:solidFill>
                  <a:srgbClr val="FF0066"/>
                </a:solidFill>
              </a:rPr>
              <a:t>When? Thursday Sept 6 </a:t>
            </a:r>
          </a:p>
          <a:p>
            <a:pPr lvl="1">
              <a:buFont typeface="Arial" pitchFamily="34" charset="0"/>
              <a:buChar char="•"/>
            </a:pPr>
            <a:r>
              <a:rPr lang="en-US" sz="4000" b="1" dirty="0" smtClean="0">
                <a:ln>
                  <a:solidFill>
                    <a:prstClr val="white"/>
                  </a:solidFill>
                </a:ln>
                <a:solidFill>
                  <a:srgbClr val="FF0066"/>
                </a:solidFill>
              </a:rPr>
              <a:t>6:30-8pm</a:t>
            </a:r>
          </a:p>
          <a:p>
            <a:pPr>
              <a:buFont typeface="Arial" pitchFamily="34" charset="0"/>
              <a:buChar char="•"/>
            </a:pPr>
            <a:endParaRPr lang="en-US" sz="2000" b="1" dirty="0" smtClean="0">
              <a:ln>
                <a:solidFill>
                  <a:prstClr val="white"/>
                </a:solidFill>
              </a:ln>
              <a:solidFill>
                <a:srgbClr val="FF0066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en-US" sz="4000" b="1" dirty="0" smtClean="0">
                <a:ln>
                  <a:solidFill>
                    <a:prstClr val="white"/>
                  </a:solidFill>
                </a:ln>
                <a:solidFill>
                  <a:srgbClr val="FF0066"/>
                </a:solidFill>
              </a:rPr>
              <a:t>Check FB and email for info on this and other socials!</a:t>
            </a:r>
          </a:p>
          <a:p>
            <a:endParaRPr lang="en-US" sz="1600" b="1" dirty="0" smtClean="0">
              <a:ln>
                <a:solidFill>
                  <a:prstClr val="white"/>
                </a:solidFill>
              </a:ln>
              <a:solidFill>
                <a:srgbClr val="FF0066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en-US" sz="4000" b="1" dirty="0" smtClean="0">
                <a:ln>
                  <a:solidFill>
                    <a:prstClr val="white"/>
                  </a:solidFill>
                </a:ln>
                <a:solidFill>
                  <a:srgbClr val="FF0066"/>
                </a:solidFill>
              </a:rPr>
              <a:t>Let CVN take care of the bill :)</a:t>
            </a:r>
            <a:endParaRPr lang="en-US" sz="4000" b="1" dirty="0">
              <a:ln>
                <a:solidFill>
                  <a:prstClr val="white"/>
                </a:solidFill>
              </a:ln>
              <a:solidFill>
                <a:srgbClr val="FF00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760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" y="990600"/>
            <a:ext cx="5638800" cy="4957763"/>
          </a:xfrm>
          <a:prstGeom prst="rect">
            <a:avLst/>
          </a:prstGeom>
          <a:noFill/>
          <a:ln w="57150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0" y="0"/>
            <a:ext cx="672555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0">
                  <a:solidFill>
                    <a:srgbClr val="1F497D">
                      <a:tint val="1000"/>
                    </a:srgbClr>
                  </a:solidFill>
                  <a:prstDash val="solid"/>
                </a:ln>
                <a:solidFill>
                  <a:prstClr val="black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“Like” us on </a:t>
            </a:r>
            <a:r>
              <a:rPr lang="en-US" sz="5400" b="1" dirty="0" err="1" smtClean="0">
                <a:ln w="19050">
                  <a:solidFill>
                    <a:srgbClr val="1F497D">
                      <a:tint val="1000"/>
                    </a:srgbClr>
                  </a:solidFill>
                  <a:prstDash val="solid"/>
                </a:ln>
                <a:solidFill>
                  <a:prstClr val="black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Facebook</a:t>
            </a:r>
            <a:r>
              <a:rPr lang="en-US" sz="5400" b="1" dirty="0" smtClean="0">
                <a:ln w="19050">
                  <a:solidFill>
                    <a:srgbClr val="1F497D">
                      <a:tint val="1000"/>
                    </a:srgbClr>
                  </a:solidFill>
                  <a:prstDash val="solid"/>
                </a:ln>
                <a:solidFill>
                  <a:prstClr val="black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!</a:t>
            </a:r>
            <a:endParaRPr lang="en-US" sz="5400" b="1" dirty="0">
              <a:ln w="19050">
                <a:solidFill>
                  <a:srgbClr val="1F497D">
                    <a:tint val="1000"/>
                  </a:srgbClr>
                </a:solidFill>
                <a:prstDash val="solid"/>
              </a:ln>
              <a:solidFill>
                <a:prstClr val="black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6027003"/>
            <a:ext cx="8838894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800" b="1" dirty="0" smtClean="0">
                <a:ln w="19050">
                  <a:solidFill>
                    <a:srgbClr val="1F497D">
                      <a:tint val="1000"/>
                    </a:srgbClr>
                  </a:solidFill>
                  <a:prstDash val="solid"/>
                </a:ln>
                <a:solidFill>
                  <a:prstClr val="black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CVN: The Student Ushering Group</a:t>
            </a:r>
            <a:endParaRPr lang="en-US" sz="4800" b="1" dirty="0">
              <a:ln w="19050">
                <a:solidFill>
                  <a:srgbClr val="1F497D">
                    <a:tint val="1000"/>
                  </a:srgbClr>
                </a:solidFill>
                <a:prstDash val="solid"/>
              </a:ln>
              <a:solidFill>
                <a:prstClr val="black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867400" y="1143000"/>
            <a:ext cx="34290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3200" b="1" dirty="0" smtClean="0">
                <a:ln w="3175">
                  <a:solidFill>
                    <a:prstClr val="white"/>
                  </a:solidFill>
                </a:ln>
                <a:solidFill>
                  <a:prstClr val="black"/>
                </a:solidFill>
              </a:rPr>
              <a:t>For information on performers</a:t>
            </a:r>
          </a:p>
          <a:p>
            <a:endParaRPr lang="en-US" sz="3200" b="1" dirty="0" smtClean="0">
              <a:ln w="3175">
                <a:solidFill>
                  <a:prstClr val="white"/>
                </a:solidFill>
              </a:ln>
              <a:solidFill>
                <a:prstClr val="black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en-US" sz="3200" b="1" dirty="0" smtClean="0">
                <a:ln w="3175">
                  <a:solidFill>
                    <a:prstClr val="white"/>
                  </a:solidFill>
                </a:ln>
                <a:solidFill>
                  <a:prstClr val="black"/>
                </a:solidFill>
              </a:rPr>
              <a:t>For invites and reminders about socials &amp; activities</a:t>
            </a:r>
          </a:p>
          <a:p>
            <a:endParaRPr lang="en-US" sz="3200" b="1" dirty="0" smtClean="0">
              <a:ln w="3175">
                <a:solidFill>
                  <a:prstClr val="white"/>
                </a:solidFill>
              </a:ln>
              <a:solidFill>
                <a:prstClr val="black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en-US" sz="3200" b="1" dirty="0" smtClean="0">
                <a:ln w="3175">
                  <a:solidFill>
                    <a:prstClr val="white"/>
                  </a:solidFill>
                </a:ln>
                <a:solidFill>
                  <a:prstClr val="black"/>
                </a:solidFill>
              </a:rPr>
              <a:t>To Win Free Tickets to Shows!</a:t>
            </a:r>
            <a:endParaRPr lang="en-US" sz="3200" b="1" dirty="0">
              <a:ln w="3175">
                <a:solidFill>
                  <a:prstClr val="white"/>
                </a:solidFill>
              </a:ln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97502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76200"/>
            <a:ext cx="8229600" cy="1143000"/>
          </a:xfrm>
        </p:spPr>
        <p:txBody>
          <a:bodyPr/>
          <a:lstStyle/>
          <a:p>
            <a:r>
              <a:rPr lang="en-US" u="sng" dirty="0" smtClean="0">
                <a:solidFill>
                  <a:srgbClr val="FFC000"/>
                </a:solidFill>
                <a:latin typeface="Broadway" pitchFamily="82" charset="0"/>
              </a:rPr>
              <a:t>What are we all about?</a:t>
            </a:r>
            <a:endParaRPr lang="en-US" u="sng" dirty="0">
              <a:solidFill>
                <a:srgbClr val="FFC000"/>
              </a:solidFill>
              <a:latin typeface="Broadway" pitchFamily="8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57200" y="5410200"/>
            <a:ext cx="8382000" cy="1354217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FFC000"/>
                </a:solidFill>
              </a:rPr>
              <a:t>Ushers have the option of staying to watch the show– FOR FREE!</a:t>
            </a:r>
          </a:p>
          <a:p>
            <a:endParaRPr lang="en-US" dirty="0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900" b="0" i="0" u="none" strike="noStrike" cap="none" normalizeH="0" baseline="0" smtClean="0">
                <a:ln>
                  <a:noFill/>
                </a:ln>
                <a:solidFill>
                  <a:srgbClr val="1155CC"/>
                </a:solidFill>
                <a:effectLst/>
                <a:latin typeface="Arial" pitchFamily="34" charset="0"/>
                <a:cs typeface="Arial" pitchFamily="34" charset="0"/>
                <a:hlinkClick r:id="rId2"/>
              </a:rPr>
              <a:t>https://docs.google.com/spreadsheet/ccc?key=0Ak3ktkMWwg68dHo0RkpIb05Gbk15aS1IUy1Sa2t4QVE</a:t>
            </a:r>
            <a:r>
              <a:rPr kumimoji="0" lang="en-US" sz="9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191000"/>
          </a:xfrm>
        </p:spPr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rgbClr val="FFC000"/>
                </a:solidFill>
              </a:rPr>
              <a:t>Students for the Arts!</a:t>
            </a:r>
          </a:p>
          <a:p>
            <a:r>
              <a:rPr lang="en-US" dirty="0" smtClean="0">
                <a:solidFill>
                  <a:srgbClr val="FFC000"/>
                </a:solidFill>
              </a:rPr>
              <a:t>Provide volunteer ushering at all Convocations shows</a:t>
            </a:r>
          </a:p>
          <a:p>
            <a:pPr lvl="1"/>
            <a:r>
              <a:rPr lang="en-US" dirty="0" smtClean="0">
                <a:solidFill>
                  <a:srgbClr val="FFC000"/>
                </a:solidFill>
              </a:rPr>
              <a:t>Concerts</a:t>
            </a:r>
          </a:p>
          <a:p>
            <a:pPr lvl="1"/>
            <a:r>
              <a:rPr lang="en-US" dirty="0" smtClean="0">
                <a:solidFill>
                  <a:srgbClr val="FFC000"/>
                </a:solidFill>
              </a:rPr>
              <a:t>Theatre</a:t>
            </a:r>
          </a:p>
          <a:p>
            <a:pPr lvl="1"/>
            <a:r>
              <a:rPr lang="en-US" dirty="0" smtClean="0">
                <a:solidFill>
                  <a:srgbClr val="FFC000"/>
                </a:solidFill>
              </a:rPr>
              <a:t>Broadway</a:t>
            </a:r>
          </a:p>
          <a:p>
            <a:pPr lvl="1"/>
            <a:r>
              <a:rPr lang="en-US" dirty="0" smtClean="0">
                <a:solidFill>
                  <a:srgbClr val="FFC000"/>
                </a:solidFill>
              </a:rPr>
              <a:t>Dance</a:t>
            </a:r>
          </a:p>
          <a:p>
            <a:pPr lvl="1"/>
            <a:r>
              <a:rPr lang="en-US" dirty="0" smtClean="0">
                <a:solidFill>
                  <a:srgbClr val="FFC000"/>
                </a:solidFill>
              </a:rPr>
              <a:t>Family</a:t>
            </a:r>
          </a:p>
        </p:txBody>
      </p:sp>
      <p:pic>
        <p:nvPicPr>
          <p:cNvPr id="1027" name="Picture 3" descr="http://www.dancelife.com.au/wp-content/uploads/2011/11/legally-blonde-musica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2667000"/>
            <a:ext cx="3962400" cy="258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21639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485248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0">
                  <a:solidFill>
                    <a:srgbClr val="1F497D">
                      <a:tint val="1000"/>
                    </a:srgbClr>
                  </a:solidFill>
                  <a:prstDash val="solid"/>
                </a:ln>
                <a:solidFill>
                  <a:srgbClr val="FFC000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To Win Tickets…</a:t>
            </a:r>
            <a:endParaRPr lang="en-US" sz="5400" b="1" dirty="0">
              <a:ln w="19050">
                <a:solidFill>
                  <a:srgbClr val="1F497D">
                    <a:tint val="1000"/>
                  </a:srgbClr>
                </a:solidFill>
                <a:prstDash val="solid"/>
              </a:ln>
              <a:solidFill>
                <a:srgbClr val="FFC000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4800" y="1143000"/>
            <a:ext cx="8382000" cy="56784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ln w="6350">
                  <a:solidFill>
                    <a:prstClr val="black"/>
                  </a:solidFill>
                </a:ln>
                <a:solidFill>
                  <a:srgbClr val="FFC000"/>
                </a:solidFill>
              </a:rPr>
              <a:t>1. Stalk our page CONSTANTLY </a:t>
            </a:r>
          </a:p>
          <a:p>
            <a:r>
              <a:rPr lang="en-US" sz="3200" b="1" dirty="0" smtClean="0">
                <a:ln w="6350">
                  <a:solidFill>
                    <a:prstClr val="black"/>
                  </a:solidFill>
                </a:ln>
                <a:solidFill>
                  <a:srgbClr val="FFC000"/>
                </a:solidFill>
              </a:rPr>
              <a:t>             (or frequently)</a:t>
            </a:r>
          </a:p>
          <a:p>
            <a:endParaRPr lang="en-US" sz="900" b="1" dirty="0" smtClean="0">
              <a:ln w="6350">
                <a:solidFill>
                  <a:prstClr val="black"/>
                </a:solidFill>
              </a:ln>
              <a:solidFill>
                <a:srgbClr val="FFC000"/>
              </a:solidFill>
            </a:endParaRPr>
          </a:p>
          <a:p>
            <a:pPr algn="r"/>
            <a:r>
              <a:rPr lang="en-US" sz="3200" b="1" dirty="0" smtClean="0">
                <a:ln w="6350">
                  <a:solidFill>
                    <a:prstClr val="black"/>
                  </a:solidFill>
                </a:ln>
                <a:solidFill>
                  <a:srgbClr val="FFC000"/>
                </a:solidFill>
              </a:rPr>
              <a:t>2.Our status will let you</a:t>
            </a:r>
          </a:p>
          <a:p>
            <a:pPr algn="r"/>
            <a:r>
              <a:rPr lang="en-US" sz="3200" b="1" dirty="0" smtClean="0">
                <a:ln w="6350">
                  <a:solidFill>
                    <a:prstClr val="black"/>
                  </a:solidFill>
                </a:ln>
                <a:solidFill>
                  <a:srgbClr val="FFC000"/>
                </a:solidFill>
              </a:rPr>
              <a:t> know an approximate time </a:t>
            </a:r>
          </a:p>
          <a:p>
            <a:pPr algn="r"/>
            <a:r>
              <a:rPr lang="en-US" sz="3200" b="1" dirty="0" smtClean="0">
                <a:ln w="6350">
                  <a:solidFill>
                    <a:prstClr val="black"/>
                  </a:solidFill>
                </a:ln>
                <a:solidFill>
                  <a:srgbClr val="FFC000"/>
                </a:solidFill>
              </a:rPr>
              <a:t>frame we’ll post a question </a:t>
            </a:r>
          </a:p>
          <a:p>
            <a:pPr algn="r"/>
            <a:r>
              <a:rPr lang="en-US" sz="3200" b="1" dirty="0" smtClean="0">
                <a:ln w="6350">
                  <a:solidFill>
                    <a:prstClr val="black"/>
                  </a:solidFill>
                </a:ln>
                <a:solidFill>
                  <a:srgbClr val="FFC000"/>
                </a:solidFill>
              </a:rPr>
              <a:t>about an upcoming show</a:t>
            </a:r>
          </a:p>
          <a:p>
            <a:pPr algn="r"/>
            <a:endParaRPr lang="en-US" sz="1600" b="1" dirty="0" smtClean="0">
              <a:ln w="6350">
                <a:solidFill>
                  <a:prstClr val="black"/>
                </a:solidFill>
              </a:ln>
              <a:solidFill>
                <a:srgbClr val="FFC000"/>
              </a:solidFill>
            </a:endParaRPr>
          </a:p>
          <a:p>
            <a:endParaRPr lang="en-US" sz="900" b="1" dirty="0" smtClean="0">
              <a:ln w="6350">
                <a:solidFill>
                  <a:prstClr val="black"/>
                </a:solidFill>
              </a:ln>
              <a:solidFill>
                <a:srgbClr val="FFC000"/>
              </a:solidFill>
            </a:endParaRPr>
          </a:p>
          <a:p>
            <a:r>
              <a:rPr lang="en-US" sz="3200" b="1" dirty="0" smtClean="0">
                <a:ln w="6350">
                  <a:solidFill>
                    <a:prstClr val="black"/>
                  </a:solidFill>
                </a:ln>
                <a:solidFill>
                  <a:srgbClr val="FFC000"/>
                </a:solidFill>
              </a:rPr>
              <a:t>3. Be the first to “comment”</a:t>
            </a:r>
          </a:p>
          <a:p>
            <a:r>
              <a:rPr lang="en-US" sz="3200" b="1" dirty="0" smtClean="0">
                <a:ln w="6350">
                  <a:solidFill>
                    <a:prstClr val="black"/>
                  </a:solidFill>
                </a:ln>
                <a:solidFill>
                  <a:srgbClr val="FFC000"/>
                </a:solidFill>
              </a:rPr>
              <a:t>on our status with the</a:t>
            </a:r>
          </a:p>
          <a:p>
            <a:r>
              <a:rPr lang="en-US" sz="3200" b="1" dirty="0">
                <a:ln w="6350">
                  <a:solidFill>
                    <a:prstClr val="black"/>
                  </a:solidFill>
                </a:ln>
                <a:solidFill>
                  <a:srgbClr val="FFC000"/>
                </a:solidFill>
              </a:rPr>
              <a:t>c</a:t>
            </a:r>
            <a:r>
              <a:rPr lang="en-US" sz="3200" b="1" dirty="0" smtClean="0">
                <a:ln w="6350">
                  <a:solidFill>
                    <a:prstClr val="black"/>
                  </a:solidFill>
                </a:ln>
                <a:solidFill>
                  <a:srgbClr val="FFC000"/>
                </a:solidFill>
              </a:rPr>
              <a:t>orrect answer, and you’ve</a:t>
            </a:r>
          </a:p>
          <a:p>
            <a:r>
              <a:rPr lang="en-US" sz="3200" b="1" dirty="0" smtClean="0">
                <a:ln w="6350">
                  <a:solidFill>
                    <a:prstClr val="black"/>
                  </a:solidFill>
                </a:ln>
                <a:solidFill>
                  <a:srgbClr val="FFC000"/>
                </a:solidFill>
              </a:rPr>
              <a:t>won the tickets!</a:t>
            </a:r>
          </a:p>
          <a:p>
            <a:endParaRPr lang="en-US" sz="900" b="1" dirty="0" smtClean="0">
              <a:ln w="6350">
                <a:solidFill>
                  <a:prstClr val="black"/>
                </a:solidFill>
              </a:ln>
              <a:solidFill>
                <a:srgbClr val="FFC000"/>
              </a:solidFill>
            </a:endParaRPr>
          </a:p>
        </p:txBody>
      </p:sp>
      <p:pic>
        <p:nvPicPr>
          <p:cNvPr id="50178" name="Picture 2" descr="http://cdn.thenextweb.com/socialmedia/files/2011/04/Facebook-Logo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72200" y="457200"/>
            <a:ext cx="1676400" cy="1676400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</p:pic>
      <p:pic>
        <p:nvPicPr>
          <p:cNvPr id="50180" name="Picture 4" descr="Post image for George Nelson Ball Clock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371600" y="2438400"/>
            <a:ext cx="1714500" cy="1714500"/>
          </a:xfrm>
          <a:prstGeom prst="rect">
            <a:avLst/>
          </a:prstGeom>
          <a:solidFill>
            <a:srgbClr val="FFC000"/>
          </a:solidFill>
          <a:ln w="38100">
            <a:solidFill>
              <a:srgbClr val="FFC000"/>
            </a:solidFill>
          </a:ln>
        </p:spPr>
      </p:pic>
      <p:pic>
        <p:nvPicPr>
          <p:cNvPr id="50182" name="Picture 6" descr="http://sergenians.files.wordpress.com/2010/10/sfc-ticket-winner-2.jpg?w=512&amp;h=378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410200" y="4343400"/>
            <a:ext cx="3200400" cy="2362796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</p:pic>
      <p:pic>
        <p:nvPicPr>
          <p:cNvPr id="50184" name="Picture 8" descr="http://www.gamefaces.com/images/image926_2.gif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867400" y="5486400"/>
            <a:ext cx="457200" cy="457202"/>
          </a:xfrm>
          <a:prstGeom prst="rect">
            <a:avLst/>
          </a:prstGeom>
          <a:noFill/>
        </p:spPr>
      </p:pic>
      <p:pic>
        <p:nvPicPr>
          <p:cNvPr id="8" name="Picture 8" descr="http://www.gamefaces.com/images/image926_2.gif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781800" y="5181600"/>
            <a:ext cx="228601" cy="22860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865945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52400" y="0"/>
            <a:ext cx="687162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0">
                  <a:solidFill>
                    <a:srgbClr val="1F497D">
                      <a:tint val="1000"/>
                    </a:srgbClr>
                  </a:solidFill>
                  <a:prstDash val="solid"/>
                </a:ln>
                <a:solidFill>
                  <a:prstClr val="black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“Follow” us on Twitter!</a:t>
            </a:r>
            <a:endParaRPr lang="en-US" sz="5400" b="1" dirty="0">
              <a:ln w="19050">
                <a:solidFill>
                  <a:srgbClr val="1F497D">
                    <a:tint val="1000"/>
                  </a:srgbClr>
                </a:solidFill>
                <a:prstDash val="solid"/>
              </a:ln>
              <a:solidFill>
                <a:prstClr val="black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81000" y="4800600"/>
            <a:ext cx="8534400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9600" b="1" dirty="0" smtClean="0">
                <a:ln w="19050">
                  <a:solidFill>
                    <a:srgbClr val="1F497D">
                      <a:tint val="1000"/>
                    </a:srgbClr>
                  </a:solidFill>
                  <a:prstDash val="solid"/>
                </a:ln>
                <a:solidFill>
                  <a:prstClr val="black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@</a:t>
            </a:r>
            <a:r>
              <a:rPr lang="en-US" sz="9600" b="1" dirty="0" err="1" smtClean="0">
                <a:ln w="19050">
                  <a:solidFill>
                    <a:srgbClr val="1F497D">
                      <a:tint val="1000"/>
                    </a:srgbClr>
                  </a:solidFill>
                  <a:prstDash val="solid"/>
                </a:ln>
                <a:solidFill>
                  <a:prstClr val="black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cvn_ushering</a:t>
            </a:r>
            <a:endParaRPr lang="en-US" sz="9600" b="1" dirty="0">
              <a:ln w="19050">
                <a:solidFill>
                  <a:srgbClr val="1F497D">
                    <a:tint val="1000"/>
                  </a:srgbClr>
                </a:solidFill>
                <a:prstDash val="solid"/>
              </a:ln>
              <a:solidFill>
                <a:prstClr val="black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  <p:pic>
        <p:nvPicPr>
          <p:cNvPr id="2050" name="Picture 2" descr="https://twitter.com/images/resources/twitter-bird-white-on-blu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1447800"/>
            <a:ext cx="3235325" cy="323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77821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09600" y="381000"/>
            <a:ext cx="7620000" cy="594008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en-US" sz="8000" b="1" cap="all" spc="0" dirty="0" smtClean="0">
                <a:ln w="0"/>
                <a:solidFill>
                  <a:srgbClr val="FFC000"/>
                </a:solidFill>
                <a:effectLst>
                  <a:reflection blurRad="12700" stA="50000" endPos="50000" dist="5000" dir="5400000" sy="-100000" rotWithShape="0"/>
                </a:effectLst>
                <a:latin typeface="Broadway" pitchFamily="82" charset="0"/>
              </a:rPr>
              <a:t>2012</a:t>
            </a:r>
          </a:p>
          <a:p>
            <a:pPr algn="ctr"/>
            <a:r>
              <a:rPr lang="en-US" sz="3200" b="1" cap="all" dirty="0" smtClean="0">
                <a:ln w="0"/>
                <a:solidFill>
                  <a:srgbClr val="FFC000"/>
                </a:solidFill>
                <a:effectLst>
                  <a:reflection blurRad="12700" stA="50000" endPos="50000" dist="5000" dir="5400000" sy="-100000" rotWithShape="0"/>
                </a:effectLst>
                <a:latin typeface="Broadway" pitchFamily="82" charset="0"/>
              </a:rPr>
              <a:t>-</a:t>
            </a:r>
            <a:endParaRPr lang="en-US" sz="3200" b="1" cap="all" spc="0" dirty="0" smtClean="0">
              <a:ln w="0"/>
              <a:solidFill>
                <a:srgbClr val="FFC000"/>
              </a:solidFill>
              <a:effectLst>
                <a:reflection blurRad="12700" stA="50000" endPos="50000" dist="5000" dir="5400000" sy="-100000" rotWithShape="0"/>
              </a:effectLst>
              <a:latin typeface="Broadway" pitchFamily="82" charset="0"/>
            </a:endParaRPr>
          </a:p>
          <a:p>
            <a:pPr algn="ctr"/>
            <a:r>
              <a:rPr lang="en-US" sz="8000" b="1" cap="all" dirty="0" smtClean="0">
                <a:ln w="0"/>
                <a:solidFill>
                  <a:srgbClr val="FFC000"/>
                </a:solidFill>
                <a:effectLst>
                  <a:reflection blurRad="12700" stA="50000" endPos="50000" dist="5000" dir="5400000" sy="-100000" rotWithShape="0"/>
                </a:effectLst>
                <a:latin typeface="Broadway" pitchFamily="82" charset="0"/>
              </a:rPr>
              <a:t>2013</a:t>
            </a:r>
          </a:p>
          <a:p>
            <a:pPr algn="ctr"/>
            <a:r>
              <a:rPr lang="en-US" sz="8000" b="1" cap="all" spc="0" dirty="0" smtClean="0">
                <a:ln w="0"/>
                <a:solidFill>
                  <a:srgbClr val="FFC000"/>
                </a:solidFill>
                <a:effectLst>
                  <a:reflection blurRad="12700" stA="50000" endPos="50000" dist="5000" dir="5400000" sy="-100000" rotWithShape="0"/>
                </a:effectLst>
                <a:latin typeface="Broadway" pitchFamily="82" charset="0"/>
              </a:rPr>
              <a:t>Season</a:t>
            </a:r>
          </a:p>
          <a:p>
            <a:pPr algn="ctr"/>
            <a:endParaRPr lang="en-US" sz="5400" b="1" cap="all" dirty="0" smtClean="0">
              <a:ln w="0"/>
              <a:solidFill>
                <a:srgbClr val="FFC000"/>
              </a:solidFill>
              <a:effectLst>
                <a:reflection blurRad="12700" stA="50000" endPos="50000" dist="5000" dir="5400000" sy="-100000" rotWithShape="0"/>
              </a:effectLst>
              <a:latin typeface="Broadway" pitchFamily="82" charset="0"/>
            </a:endParaRPr>
          </a:p>
          <a:p>
            <a:pPr algn="ctr"/>
            <a:r>
              <a:rPr lang="en-US" sz="5400" b="1" cap="all" spc="0" dirty="0" smtClean="0">
                <a:ln w="0"/>
                <a:solidFill>
                  <a:srgbClr val="FFC000"/>
                </a:solidFill>
                <a:effectLst>
                  <a:reflection blurRad="12700" stA="50000" endPos="50000" dist="5000" dir="5400000" sy="-100000" rotWithShape="0"/>
                </a:effectLst>
                <a:latin typeface="Broadway" pitchFamily="82" charset="0"/>
              </a:rPr>
              <a:t>(Emphasis on 2012)</a:t>
            </a:r>
            <a:endParaRPr lang="en-US" sz="5400" b="1" cap="all" spc="0" dirty="0">
              <a:ln w="0"/>
              <a:solidFill>
                <a:srgbClr val="FFC000"/>
              </a:solidFill>
              <a:effectLst>
                <a:reflection blurRad="12700" stA="50000" endPos="50000" dist="5000" dir="5400000" sy="-100000" rotWithShape="0"/>
              </a:effectLst>
              <a:latin typeface="Broadway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1519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14300" y="228600"/>
            <a:ext cx="89154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cap="all" dirty="0" smtClean="0">
                <a:ln w="0"/>
                <a:effectLst>
                  <a:reflection blurRad="12700" stA="50000" endPos="50000" dist="5000" dir="5400000" sy="-100000" rotWithShape="0"/>
                </a:effectLst>
                <a:latin typeface="Broadway" pitchFamily="82" charset="0"/>
              </a:rPr>
              <a:t>Green Day’s American Idiot</a:t>
            </a:r>
            <a:endParaRPr lang="en-US" sz="4000" b="1" cap="all" dirty="0">
              <a:ln w="0"/>
              <a:effectLst>
                <a:reflection blurRad="12700" stA="50000" endPos="50000" dist="5000" dir="5400000" sy="-100000" rotWithShape="0"/>
              </a:effectLst>
              <a:latin typeface="Broadway" pitchFamily="82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5413" y="4648200"/>
            <a:ext cx="9052415" cy="198515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000" b="1" cap="all" dirty="0" smtClean="0">
                <a:ln w="0"/>
                <a:effectLst>
                  <a:reflection blurRad="12700" stA="50000" endPos="50000" dist="5000" dir="5400000" sy="-100000" rotWithShape="0"/>
                </a:effectLst>
                <a:latin typeface="Broadway" pitchFamily="82" charset="0"/>
              </a:rPr>
              <a:t>Saturday, September 1</a:t>
            </a:r>
            <a:r>
              <a:rPr lang="en-US" sz="4000" b="1" cap="all" baseline="30000" dirty="0" smtClean="0">
                <a:ln w="0"/>
                <a:effectLst>
                  <a:reflection blurRad="12700" stA="50000" endPos="50000" dist="5000" dir="5400000" sy="-100000" rotWithShape="0"/>
                </a:effectLst>
                <a:latin typeface="Broadway" pitchFamily="82" charset="0"/>
              </a:rPr>
              <a:t>st</a:t>
            </a:r>
            <a:r>
              <a:rPr lang="en-US" sz="4000" b="1" cap="all" dirty="0" smtClean="0">
                <a:ln w="0"/>
                <a:effectLst>
                  <a:reflection blurRad="12700" stA="50000" endPos="50000" dist="5000" dir="5400000" sy="-100000" rotWithShape="0"/>
                </a:effectLst>
                <a:latin typeface="Broadway" pitchFamily="82" charset="0"/>
              </a:rPr>
              <a:t>, 8pm</a:t>
            </a:r>
            <a:endParaRPr lang="en-US" sz="4000" b="1" cap="all" baseline="30000" dirty="0" smtClean="0">
              <a:ln w="0"/>
              <a:effectLst>
                <a:reflection blurRad="12700" stA="50000" endPos="50000" dist="5000" dir="5400000" sy="-100000" rotWithShape="0"/>
              </a:effectLst>
              <a:latin typeface="Broadway" pitchFamily="82" charset="0"/>
            </a:endParaRPr>
          </a:p>
          <a:p>
            <a:pPr algn="ctr"/>
            <a:endParaRPr lang="en-US" sz="300" b="1" cap="all" dirty="0">
              <a:ln w="0"/>
              <a:effectLst>
                <a:reflection blurRad="12700" stA="50000" endPos="50000" dist="5000" dir="5400000" sy="-100000" rotWithShape="0"/>
              </a:effectLst>
              <a:latin typeface="Broadway" pitchFamily="82" charset="0"/>
            </a:endParaRPr>
          </a:p>
          <a:p>
            <a:pPr algn="ctr"/>
            <a:r>
              <a:rPr lang="en-US" sz="4000" b="1" cap="all" dirty="0" smtClean="0">
                <a:ln w="0"/>
                <a:effectLst>
                  <a:reflection blurRad="12700" stA="50000" endPos="50000" dist="5000" dir="5400000" sy="-100000" rotWithShape="0"/>
                </a:effectLst>
                <a:latin typeface="Broadway" pitchFamily="82" charset="0"/>
              </a:rPr>
              <a:t>Sunday, September 2</a:t>
            </a:r>
            <a:r>
              <a:rPr lang="en-US" sz="4000" b="1" cap="all" baseline="30000" dirty="0" smtClean="0">
                <a:ln w="0"/>
                <a:effectLst>
                  <a:reflection blurRad="12700" stA="50000" endPos="50000" dist="5000" dir="5400000" sy="-100000" rotWithShape="0"/>
                </a:effectLst>
                <a:latin typeface="Broadway" pitchFamily="82" charset="0"/>
              </a:rPr>
              <a:t>nd</a:t>
            </a:r>
            <a:r>
              <a:rPr lang="en-US" sz="4000" b="1" cap="all" dirty="0" smtClean="0">
                <a:ln w="0"/>
                <a:effectLst>
                  <a:reflection blurRad="12700" stA="50000" endPos="50000" dist="5000" dir="5400000" sy="-100000" rotWithShape="0"/>
                </a:effectLst>
                <a:latin typeface="Broadway" pitchFamily="82" charset="0"/>
              </a:rPr>
              <a:t>, 7pm</a:t>
            </a:r>
          </a:p>
          <a:p>
            <a:pPr algn="ctr"/>
            <a:r>
              <a:rPr lang="en-US" sz="4000" b="1" cap="all" dirty="0" smtClean="0">
                <a:ln w="0"/>
                <a:effectLst>
                  <a:reflection blurRad="12700" stA="50000" endPos="50000" dist="5000" dir="5400000" sy="-100000" rotWithShape="0"/>
                </a:effectLst>
                <a:latin typeface="Broadway" pitchFamily="82" charset="0"/>
              </a:rPr>
              <a:t>Elliott Hall of Music</a:t>
            </a:r>
            <a:endParaRPr lang="en-US" sz="4000" b="1" cap="all" dirty="0">
              <a:ln w="0"/>
              <a:effectLst>
                <a:reflection blurRad="12700" stA="50000" endPos="50000" dist="5000" dir="5400000" sy="-100000" rotWithShape="0"/>
              </a:effectLst>
              <a:latin typeface="Broadway" pitchFamily="82" charset="0"/>
            </a:endParaRPr>
          </a:p>
        </p:txBody>
      </p:sp>
      <p:pic>
        <p:nvPicPr>
          <p:cNvPr id="3074" name="Picture 2" descr="http://www.convocations.org/wp-content/uploads/2012/05/AmIdiot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5520" y="1207154"/>
            <a:ext cx="6172200" cy="3466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485442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47246" y="228600"/>
            <a:ext cx="8541441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800" b="1" cap="all" dirty="0" smtClean="0">
                <a:ln w="0"/>
                <a:solidFill>
                  <a:srgbClr val="FFC000"/>
                </a:solidFill>
                <a:effectLst>
                  <a:reflection blurRad="12700" stA="50000" endPos="50000" dist="5000" dir="5400000" sy="-100000" rotWithShape="0"/>
                </a:effectLst>
                <a:latin typeface="Broadway" pitchFamily="82" charset="0"/>
              </a:rPr>
              <a:t>Cantus</a:t>
            </a:r>
          </a:p>
          <a:p>
            <a:pPr algn="ctr"/>
            <a:r>
              <a:rPr lang="en-US" sz="4000" b="1" i="1" cap="all" dirty="0" smtClean="0">
                <a:ln w="0"/>
                <a:solidFill>
                  <a:srgbClr val="FFC000"/>
                </a:solidFill>
                <a:effectLst>
                  <a:reflection blurRad="12700" stA="50000" endPos="50000" dist="5000" dir="5400000" sy="-100000" rotWithShape="0"/>
                </a:effectLst>
                <a:latin typeface="Broadway" pitchFamily="82" charset="0"/>
              </a:rPr>
              <a:t>On the shoulders of giants</a:t>
            </a:r>
            <a:endParaRPr lang="en-US" sz="4000" b="1" i="1" cap="all" dirty="0">
              <a:ln w="0"/>
              <a:solidFill>
                <a:srgbClr val="FFC000"/>
              </a:solidFill>
              <a:effectLst>
                <a:reflection blurRad="12700" stA="50000" endPos="50000" dist="5000" dir="5400000" sy="-100000" rotWithShape="0"/>
              </a:effectLst>
              <a:latin typeface="Broadway" pitchFamily="82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81000" y="5257800"/>
            <a:ext cx="8763000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cap="all" dirty="0" smtClean="0">
                <a:ln w="0"/>
                <a:solidFill>
                  <a:srgbClr val="FFC000"/>
                </a:solidFill>
                <a:effectLst>
                  <a:reflection blurRad="12700" stA="50000" endPos="50000" dist="5000" dir="5400000" sy="-100000" rotWithShape="0"/>
                </a:effectLst>
                <a:latin typeface="Broadway" pitchFamily="82" charset="0"/>
              </a:rPr>
              <a:t>Thursday, September 20</a:t>
            </a:r>
            <a:r>
              <a:rPr lang="en-US" sz="3200" b="1" cap="all" baseline="30000" dirty="0" smtClean="0">
                <a:ln w="0"/>
                <a:solidFill>
                  <a:srgbClr val="FFC000"/>
                </a:solidFill>
                <a:effectLst>
                  <a:reflection blurRad="12700" stA="50000" endPos="50000" dist="5000" dir="5400000" sy="-100000" rotWithShape="0"/>
                </a:effectLst>
                <a:latin typeface="Broadway" pitchFamily="82" charset="0"/>
              </a:rPr>
              <a:t>th</a:t>
            </a:r>
            <a:r>
              <a:rPr lang="en-US" sz="3200" b="1" cap="all" dirty="0" smtClean="0">
                <a:ln w="0"/>
                <a:solidFill>
                  <a:srgbClr val="FFC000"/>
                </a:solidFill>
                <a:effectLst>
                  <a:reflection blurRad="12700" stA="50000" endPos="50000" dist="5000" dir="5400000" sy="-100000" rotWithShape="0"/>
                </a:effectLst>
                <a:latin typeface="Broadway" pitchFamily="82" charset="0"/>
              </a:rPr>
              <a:t>,  7:30pm</a:t>
            </a:r>
          </a:p>
          <a:p>
            <a:pPr algn="ctr"/>
            <a:endParaRPr lang="en-US" sz="1400" b="1" cap="all" dirty="0" smtClean="0">
              <a:ln w="0"/>
              <a:solidFill>
                <a:srgbClr val="FFC000"/>
              </a:solidFill>
              <a:effectLst>
                <a:reflection blurRad="12700" stA="50000" endPos="50000" dist="5000" dir="5400000" sy="-100000" rotWithShape="0"/>
              </a:effectLst>
              <a:latin typeface="Broadway" pitchFamily="82" charset="0"/>
            </a:endParaRPr>
          </a:p>
          <a:p>
            <a:pPr algn="ctr"/>
            <a:r>
              <a:rPr lang="en-US" sz="3200" b="1" cap="all" dirty="0" smtClean="0">
                <a:ln w="0"/>
                <a:solidFill>
                  <a:srgbClr val="FFC000"/>
                </a:solidFill>
                <a:effectLst>
                  <a:reflection blurRad="12700" stA="50000" endPos="50000" dist="5000" dir="5400000" sy="-100000" rotWithShape="0"/>
                </a:effectLst>
                <a:latin typeface="Broadway" pitchFamily="82" charset="0"/>
              </a:rPr>
              <a:t>St. Thomas Aquinas</a:t>
            </a:r>
            <a:endParaRPr lang="en-US" sz="3200" b="1" cap="all" dirty="0">
              <a:ln w="0"/>
              <a:solidFill>
                <a:srgbClr val="FFC000"/>
              </a:solidFill>
              <a:effectLst>
                <a:reflection blurRad="12700" stA="50000" endPos="50000" dist="5000" dir="5400000" sy="-100000" rotWithShape="0"/>
              </a:effectLst>
              <a:latin typeface="Broadway" pitchFamily="82" charset="0"/>
            </a:endParaRPr>
          </a:p>
        </p:txBody>
      </p:sp>
      <p:pic>
        <p:nvPicPr>
          <p:cNvPr id="4098" name="Picture 2" descr="http://www.convocations.org/wp-content/uploads/2012/05/Cantus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7050" y="1802826"/>
            <a:ext cx="6150900" cy="3454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91322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14300" y="152400"/>
            <a:ext cx="905718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 cap="all" dirty="0" smtClean="0">
                <a:ln w="0"/>
                <a:effectLst>
                  <a:reflection blurRad="12700" stA="50000" endPos="50000" dist="5000" dir="5400000" sy="-100000" rotWithShape="0"/>
                </a:effectLst>
                <a:latin typeface="Broadway" pitchFamily="82" charset="0"/>
              </a:rPr>
              <a:t>Brantley Gilbert </a:t>
            </a:r>
            <a:r>
              <a:rPr lang="en-US" sz="1600" b="1" cap="all" dirty="0" smtClean="0">
                <a:ln w="0"/>
                <a:effectLst>
                  <a:reflection blurRad="12700" stA="50000" endPos="50000" dist="5000" dir="5400000" sy="-100000" rotWithShape="0"/>
                </a:effectLst>
                <a:latin typeface="Broadway" pitchFamily="82" charset="0"/>
              </a:rPr>
              <a:t>With special guests: </a:t>
            </a:r>
          </a:p>
          <a:p>
            <a:pPr algn="r"/>
            <a:r>
              <a:rPr lang="en-US" sz="2000" b="1" cap="all" dirty="0" smtClean="0">
                <a:ln w="0"/>
                <a:effectLst>
                  <a:reflection blurRad="12700" stA="50000" endPos="50000" dist="5000" dir="5400000" sy="-100000" rotWithShape="0"/>
                </a:effectLst>
                <a:latin typeface="Broadway" pitchFamily="82" charset="0"/>
              </a:rPr>
              <a:t>uncle  </a:t>
            </a:r>
            <a:r>
              <a:rPr lang="en-US" sz="2000" b="1" cap="all" dirty="0" err="1" smtClean="0">
                <a:ln w="0"/>
                <a:effectLst>
                  <a:reflection blurRad="12700" stA="50000" endPos="50000" dist="5000" dir="5400000" sy="-100000" rotWithShape="0"/>
                </a:effectLst>
                <a:latin typeface="Broadway" pitchFamily="82" charset="0"/>
              </a:rPr>
              <a:t>kracker</a:t>
            </a:r>
            <a:r>
              <a:rPr lang="en-US" sz="2000" b="1" cap="all" dirty="0" smtClean="0">
                <a:ln w="0"/>
                <a:effectLst>
                  <a:reflection blurRad="12700" stA="50000" endPos="50000" dist="5000" dir="5400000" sy="-100000" rotWithShape="0"/>
                </a:effectLst>
                <a:latin typeface="Broadway" pitchFamily="82" charset="0"/>
              </a:rPr>
              <a:t>,  </a:t>
            </a:r>
            <a:r>
              <a:rPr lang="en-US" sz="2000" b="1" cap="all" dirty="0" err="1" smtClean="0">
                <a:ln w="0"/>
                <a:effectLst>
                  <a:reflection blurRad="12700" stA="50000" endPos="50000" dist="5000" dir="5400000" sy="-100000" rotWithShape="0"/>
                </a:effectLst>
                <a:latin typeface="Broadway" pitchFamily="82" charset="0"/>
              </a:rPr>
              <a:t>greg</a:t>
            </a:r>
            <a:r>
              <a:rPr lang="en-US" sz="2000" b="1" cap="all" dirty="0" smtClean="0">
                <a:ln w="0"/>
                <a:effectLst>
                  <a:reflection blurRad="12700" stA="50000" endPos="50000" dist="5000" dir="5400000" sy="-100000" rotWithShape="0"/>
                </a:effectLst>
                <a:latin typeface="Broadway" pitchFamily="82" charset="0"/>
              </a:rPr>
              <a:t>  bates  and  </a:t>
            </a:r>
            <a:r>
              <a:rPr lang="en-US" sz="2000" b="1" cap="all" dirty="0" err="1" smtClean="0">
                <a:ln w="0"/>
                <a:effectLst>
                  <a:reflection blurRad="12700" stA="50000" endPos="50000" dist="5000" dir="5400000" sy="-100000" rotWithShape="0"/>
                </a:effectLst>
                <a:latin typeface="Broadway" pitchFamily="82" charset="0"/>
              </a:rPr>
              <a:t>brian</a:t>
            </a:r>
            <a:r>
              <a:rPr lang="en-US" sz="2000" b="1" cap="all" dirty="0" smtClean="0">
                <a:ln w="0"/>
                <a:effectLst>
                  <a:reflection blurRad="12700" stA="50000" endPos="50000" dist="5000" dir="5400000" sy="-100000" rotWithShape="0"/>
                </a:effectLst>
                <a:latin typeface="Broadway" pitchFamily="82" charset="0"/>
              </a:rPr>
              <a:t>  </a:t>
            </a:r>
            <a:r>
              <a:rPr lang="en-US" sz="2000" b="1" cap="all" dirty="0" err="1" smtClean="0">
                <a:ln w="0"/>
                <a:effectLst>
                  <a:reflection blurRad="12700" stA="50000" endPos="50000" dist="5000" dir="5400000" sy="-100000" rotWithShape="0"/>
                </a:effectLst>
                <a:latin typeface="Broadway" pitchFamily="82" charset="0"/>
              </a:rPr>
              <a:t>davis</a:t>
            </a:r>
            <a:endParaRPr lang="en-US" sz="2000" b="1" cap="all" dirty="0">
              <a:ln w="0"/>
              <a:effectLst>
                <a:reflection blurRad="12700" stA="50000" endPos="50000" dist="5000" dir="5400000" sy="-100000" rotWithShape="0"/>
              </a:effectLst>
              <a:latin typeface="Broadway" pitchFamily="82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2698" y="5257800"/>
            <a:ext cx="9136732" cy="126188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600" b="1" cap="all" dirty="0" err="1" smtClean="0">
                <a:ln w="0"/>
                <a:effectLst>
                  <a:reflection blurRad="12700" stA="50000" endPos="50000" dist="5000" dir="5400000" sy="-100000" rotWithShape="0"/>
                </a:effectLst>
                <a:latin typeface="Broadway" pitchFamily="82" charset="0"/>
              </a:rPr>
              <a:t>thursday</a:t>
            </a:r>
            <a:r>
              <a:rPr lang="en-US" sz="3600" b="1" cap="all" dirty="0" smtClean="0">
                <a:ln w="0"/>
                <a:effectLst>
                  <a:reflection blurRad="12700" stA="50000" endPos="50000" dist="5000" dir="5400000" sy="-100000" rotWithShape="0"/>
                </a:effectLst>
                <a:latin typeface="Broadway" pitchFamily="82" charset="0"/>
              </a:rPr>
              <a:t>, </a:t>
            </a:r>
            <a:r>
              <a:rPr lang="en-US" sz="3600" b="1" cap="all" dirty="0" err="1" smtClean="0">
                <a:ln w="0"/>
                <a:effectLst>
                  <a:reflection blurRad="12700" stA="50000" endPos="50000" dist="5000" dir="5400000" sy="-100000" rotWithShape="0"/>
                </a:effectLst>
                <a:latin typeface="Broadway" pitchFamily="82" charset="0"/>
              </a:rPr>
              <a:t>september</a:t>
            </a:r>
            <a:r>
              <a:rPr lang="en-US" sz="3600" b="1" cap="all" dirty="0" smtClean="0">
                <a:ln w="0"/>
                <a:effectLst>
                  <a:reflection blurRad="12700" stA="50000" endPos="50000" dist="5000" dir="5400000" sy="-100000" rotWithShape="0"/>
                </a:effectLst>
                <a:latin typeface="Broadway" pitchFamily="82" charset="0"/>
              </a:rPr>
              <a:t> 27</a:t>
            </a:r>
            <a:r>
              <a:rPr lang="en-US" sz="3600" b="1" cap="all" baseline="30000" dirty="0" smtClean="0">
                <a:ln w="0"/>
                <a:effectLst>
                  <a:reflection blurRad="12700" stA="50000" endPos="50000" dist="5000" dir="5400000" sy="-100000" rotWithShape="0"/>
                </a:effectLst>
                <a:latin typeface="Broadway" pitchFamily="82" charset="0"/>
              </a:rPr>
              <a:t>th</a:t>
            </a:r>
            <a:r>
              <a:rPr lang="en-US" sz="3600" b="1" cap="all" dirty="0" smtClean="0">
                <a:ln w="0"/>
                <a:effectLst>
                  <a:reflection blurRad="12700" stA="50000" endPos="50000" dist="5000" dir="5400000" sy="-100000" rotWithShape="0"/>
                </a:effectLst>
                <a:latin typeface="Broadway" pitchFamily="82" charset="0"/>
              </a:rPr>
              <a:t> 7:30pm</a:t>
            </a:r>
          </a:p>
          <a:p>
            <a:pPr algn="ctr"/>
            <a:endParaRPr lang="en-US" sz="1200" b="1" cap="all" dirty="0" smtClean="0">
              <a:ln w="0"/>
              <a:effectLst>
                <a:reflection blurRad="12700" stA="50000" endPos="50000" dist="5000" dir="5400000" sy="-100000" rotWithShape="0"/>
              </a:effectLst>
              <a:latin typeface="Broadway" pitchFamily="82" charset="0"/>
            </a:endParaRPr>
          </a:p>
          <a:p>
            <a:pPr algn="ctr"/>
            <a:r>
              <a:rPr lang="en-US" sz="2800" b="1" cap="all" dirty="0" smtClean="0">
                <a:ln w="0"/>
                <a:effectLst>
                  <a:reflection blurRad="12700" stA="50000" endPos="50000" dist="5000" dir="5400000" sy="-100000" rotWithShape="0"/>
                </a:effectLst>
                <a:latin typeface="Broadway" pitchFamily="82" charset="0"/>
              </a:rPr>
              <a:t>Elliott hall of music</a:t>
            </a:r>
            <a:endParaRPr lang="en-US" sz="2800" b="1" cap="all" dirty="0">
              <a:ln w="0"/>
              <a:effectLst>
                <a:reflection blurRad="12700" stA="50000" endPos="50000" dist="5000" dir="5400000" sy="-100000" rotWithShape="0"/>
              </a:effectLst>
              <a:latin typeface="Broadway" pitchFamily="82" charset="0"/>
            </a:endParaRPr>
          </a:p>
        </p:txBody>
      </p:sp>
      <p:pic>
        <p:nvPicPr>
          <p:cNvPr id="5122" name="Picture 2" descr="Brantley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7641" y="1588862"/>
            <a:ext cx="6530502" cy="3668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526659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14300" y="152400"/>
            <a:ext cx="89154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 cap="all" dirty="0" smtClean="0">
                <a:ln w="0"/>
                <a:solidFill>
                  <a:srgbClr val="E3C721"/>
                </a:solidFill>
                <a:effectLst>
                  <a:reflection blurRad="12700" stA="50000" endPos="50000" dist="5000" dir="5400000" sy="-100000" rotWithShape="0"/>
                </a:effectLst>
                <a:latin typeface="Broadway" pitchFamily="82" charset="0"/>
              </a:rPr>
              <a:t>Dr. </a:t>
            </a:r>
            <a:r>
              <a:rPr lang="en-US" sz="4400" b="1" cap="all" dirty="0" err="1" smtClean="0">
                <a:ln w="0"/>
                <a:solidFill>
                  <a:srgbClr val="E3C721"/>
                </a:solidFill>
                <a:effectLst>
                  <a:reflection blurRad="12700" stA="50000" endPos="50000" dist="5000" dir="5400000" sy="-100000" rotWithShape="0"/>
                </a:effectLst>
                <a:latin typeface="Broadway" pitchFamily="82" charset="0"/>
              </a:rPr>
              <a:t>lonnie</a:t>
            </a:r>
            <a:r>
              <a:rPr lang="en-US" sz="4400" b="1" cap="all" dirty="0" smtClean="0">
                <a:ln w="0"/>
                <a:solidFill>
                  <a:srgbClr val="E3C721"/>
                </a:solidFill>
                <a:effectLst>
                  <a:reflection blurRad="12700" stA="50000" endPos="50000" dist="5000" dir="5400000" sy="-100000" rotWithShape="0"/>
                </a:effectLst>
                <a:latin typeface="Broadway" pitchFamily="82" charset="0"/>
              </a:rPr>
              <a:t> smith trio</a:t>
            </a:r>
            <a:endParaRPr lang="en-US" sz="4400" b="1" cap="all" dirty="0">
              <a:ln w="0"/>
              <a:solidFill>
                <a:srgbClr val="E3C721"/>
              </a:solidFill>
              <a:effectLst>
                <a:reflection blurRad="12700" stA="50000" endPos="50000" dist="5000" dir="5400000" sy="-100000" rotWithShape="0"/>
              </a:effectLst>
              <a:latin typeface="Broadway" pitchFamily="82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0643" y="5257800"/>
            <a:ext cx="9160841" cy="14157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000" b="1" cap="all" dirty="0" smtClean="0">
                <a:ln w="0"/>
                <a:solidFill>
                  <a:srgbClr val="E3C721"/>
                </a:solidFill>
                <a:effectLst>
                  <a:reflection blurRad="12700" stA="50000" endPos="50000" dist="5000" dir="5400000" sy="-100000" rotWithShape="0"/>
                </a:effectLst>
                <a:latin typeface="Broadway" pitchFamily="82" charset="0"/>
              </a:rPr>
              <a:t>Friday, </a:t>
            </a:r>
            <a:r>
              <a:rPr lang="en-US" sz="4000" b="1" cap="all" dirty="0" err="1" smtClean="0">
                <a:ln w="0"/>
                <a:solidFill>
                  <a:srgbClr val="E3C721"/>
                </a:solidFill>
                <a:effectLst>
                  <a:reflection blurRad="12700" stA="50000" endPos="50000" dist="5000" dir="5400000" sy="-100000" rotWithShape="0"/>
                </a:effectLst>
                <a:latin typeface="Broadway" pitchFamily="82" charset="0"/>
              </a:rPr>
              <a:t>october</a:t>
            </a:r>
            <a:r>
              <a:rPr lang="en-US" sz="4000" b="1" cap="all" dirty="0" smtClean="0">
                <a:ln w="0"/>
                <a:solidFill>
                  <a:srgbClr val="E3C721"/>
                </a:solidFill>
                <a:effectLst>
                  <a:reflection blurRad="12700" stA="50000" endPos="50000" dist="5000" dir="5400000" sy="-100000" rotWithShape="0"/>
                </a:effectLst>
                <a:latin typeface="Broadway" pitchFamily="82" charset="0"/>
              </a:rPr>
              <a:t> 5</a:t>
            </a:r>
            <a:r>
              <a:rPr lang="en-US" sz="4000" b="1" cap="all" baseline="30000" dirty="0" smtClean="0">
                <a:ln w="0"/>
                <a:solidFill>
                  <a:srgbClr val="E3C721"/>
                </a:solidFill>
                <a:effectLst>
                  <a:reflection blurRad="12700" stA="50000" endPos="50000" dist="5000" dir="5400000" sy="-100000" rotWithShape="0"/>
                </a:effectLst>
                <a:latin typeface="Broadway" pitchFamily="82" charset="0"/>
              </a:rPr>
              <a:t>th</a:t>
            </a:r>
            <a:r>
              <a:rPr lang="en-US" sz="4000" b="1" cap="all" dirty="0" smtClean="0">
                <a:ln w="0"/>
                <a:solidFill>
                  <a:srgbClr val="E3C721"/>
                </a:solidFill>
                <a:effectLst>
                  <a:reflection blurRad="12700" stA="50000" endPos="50000" dist="5000" dir="5400000" sy="-100000" rotWithShape="0"/>
                </a:effectLst>
                <a:latin typeface="Broadway" pitchFamily="82" charset="0"/>
              </a:rPr>
              <a:t>, 8pm</a:t>
            </a:r>
          </a:p>
          <a:p>
            <a:pPr algn="ctr"/>
            <a:endParaRPr lang="en-US" sz="1400" b="1" cap="all" dirty="0" smtClean="0">
              <a:ln w="0"/>
              <a:solidFill>
                <a:srgbClr val="E3C721"/>
              </a:solidFill>
              <a:effectLst>
                <a:reflection blurRad="12700" stA="50000" endPos="50000" dist="5000" dir="5400000" sy="-100000" rotWithShape="0"/>
              </a:effectLst>
              <a:latin typeface="Broadway" pitchFamily="82" charset="0"/>
            </a:endParaRPr>
          </a:p>
          <a:p>
            <a:pPr algn="ctr"/>
            <a:r>
              <a:rPr lang="en-US" sz="3200" b="1" cap="all" dirty="0" smtClean="0">
                <a:ln w="0"/>
                <a:solidFill>
                  <a:srgbClr val="E3C721"/>
                </a:solidFill>
                <a:effectLst>
                  <a:reflection blurRad="12700" stA="50000" endPos="50000" dist="5000" dir="5400000" sy="-100000" rotWithShape="0"/>
                </a:effectLst>
                <a:latin typeface="Broadway" pitchFamily="82" charset="0"/>
              </a:rPr>
              <a:t>Long center for the </a:t>
            </a:r>
            <a:r>
              <a:rPr lang="en-US" sz="3200" b="1" cap="all" dirty="0" err="1" smtClean="0">
                <a:ln w="0"/>
                <a:solidFill>
                  <a:srgbClr val="E3C721"/>
                </a:solidFill>
                <a:effectLst>
                  <a:reflection blurRad="12700" stA="50000" endPos="50000" dist="5000" dir="5400000" sy="-100000" rotWithShape="0"/>
                </a:effectLst>
                <a:latin typeface="Broadway" pitchFamily="82" charset="0"/>
              </a:rPr>
              <a:t>performin</a:t>
            </a:r>
            <a:r>
              <a:rPr lang="en-US" sz="3200" b="1" cap="all" dirty="0" smtClean="0">
                <a:ln w="0"/>
                <a:solidFill>
                  <a:srgbClr val="E3C721"/>
                </a:solidFill>
                <a:effectLst>
                  <a:reflection blurRad="12700" stA="50000" endPos="50000" dist="5000" dir="5400000" sy="-100000" rotWithShape="0"/>
                </a:effectLst>
                <a:latin typeface="Broadway" pitchFamily="82" charset="0"/>
              </a:rPr>
              <a:t> arts</a:t>
            </a:r>
            <a:endParaRPr lang="en-US" sz="3200" b="1" cap="all" dirty="0">
              <a:ln w="0"/>
              <a:solidFill>
                <a:srgbClr val="E3C721"/>
              </a:solidFill>
              <a:effectLst>
                <a:reflection blurRad="12700" stA="50000" endPos="50000" dist="5000" dir="5400000" sy="-100000" rotWithShape="0"/>
              </a:effectLst>
              <a:latin typeface="Broadway" pitchFamily="82" charset="0"/>
            </a:endParaRPr>
          </a:p>
        </p:txBody>
      </p:sp>
      <p:pic>
        <p:nvPicPr>
          <p:cNvPr id="6146" name="Picture 2" descr="http://www.convocations.org/wp-content/uploads/2012/05/Lonnie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9850" y="1295400"/>
            <a:ext cx="6702425" cy="3764767"/>
          </a:xfrm>
          <a:prstGeom prst="rect">
            <a:avLst/>
          </a:prstGeom>
          <a:noFill/>
          <a:ln w="57150">
            <a:solidFill>
              <a:srgbClr val="FFC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262138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14300" y="152400"/>
            <a:ext cx="9057184" cy="1261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b="1" cap="all" dirty="0" err="1" smtClean="0">
                <a:ln w="0"/>
                <a:effectLst>
                  <a:reflection blurRad="12700" stA="50000" endPos="50000" dist="5000" dir="5400000" sy="-100000" rotWithShape="0"/>
                </a:effectLst>
                <a:latin typeface="Broadway" pitchFamily="82" charset="0"/>
              </a:rPr>
              <a:t>B.o.B</a:t>
            </a:r>
            <a:r>
              <a:rPr lang="en-US" sz="6000" b="1" cap="all" dirty="0" smtClean="0">
                <a:ln w="0"/>
                <a:effectLst>
                  <a:reflection blurRad="12700" stA="50000" endPos="50000" dist="5000" dir="5400000" sy="-100000" rotWithShape="0"/>
                </a:effectLst>
                <a:latin typeface="Broadway" pitchFamily="82" charset="0"/>
              </a:rPr>
              <a:t>.</a:t>
            </a:r>
            <a:r>
              <a:rPr lang="en-US" sz="4400" b="1" cap="all" dirty="0" smtClean="0">
                <a:ln w="0"/>
                <a:effectLst>
                  <a:reflection blurRad="12700" stA="50000" endPos="50000" dist="5000" dir="5400000" sy="-100000" rotWithShape="0"/>
                </a:effectLst>
                <a:latin typeface="Broadway" pitchFamily="82" charset="0"/>
              </a:rPr>
              <a:t> </a:t>
            </a:r>
            <a:r>
              <a:rPr lang="en-US" sz="1600" b="1" cap="all" dirty="0" smtClean="0">
                <a:ln w="0"/>
                <a:effectLst>
                  <a:reflection blurRad="12700" stA="50000" endPos="50000" dist="5000" dir="5400000" sy="-100000" rotWithShape="0"/>
                </a:effectLst>
                <a:latin typeface="Broadway" pitchFamily="82" charset="0"/>
              </a:rPr>
              <a:t>With special guests: </a:t>
            </a:r>
          </a:p>
          <a:p>
            <a:pPr algn="r"/>
            <a:r>
              <a:rPr lang="en-US" sz="1600" b="1" cap="all" dirty="0" err="1" smtClean="0">
                <a:ln w="0"/>
                <a:effectLst>
                  <a:reflection blurRad="12700" stA="50000" endPos="50000" dist="5000" dir="5400000" sy="-100000" rotWithShape="0"/>
                </a:effectLst>
                <a:latin typeface="Broadway" pitchFamily="82" charset="0"/>
              </a:rPr>
              <a:t>Shwayze</a:t>
            </a:r>
            <a:r>
              <a:rPr lang="en-US" sz="1600" b="1" cap="all" dirty="0" smtClean="0">
                <a:ln w="0"/>
                <a:effectLst>
                  <a:reflection blurRad="12700" stA="50000" endPos="50000" dist="5000" dir="5400000" sy="-100000" rotWithShape="0"/>
                </a:effectLst>
                <a:latin typeface="Broadway" pitchFamily="82" charset="0"/>
              </a:rPr>
              <a:t>   and   </a:t>
            </a:r>
            <a:r>
              <a:rPr lang="en-US" sz="1600" b="1" cap="all" dirty="0" err="1" smtClean="0">
                <a:ln w="0"/>
                <a:effectLst>
                  <a:reflection blurRad="12700" stA="50000" endPos="50000" dist="5000" dir="5400000" sy="-100000" rotWithShape="0"/>
                </a:effectLst>
                <a:latin typeface="Broadway" pitchFamily="82" charset="0"/>
              </a:rPr>
              <a:t>cyh</a:t>
            </a:r>
            <a:r>
              <a:rPr lang="en-US" sz="1600" b="1" cap="all" dirty="0" smtClean="0">
                <a:ln w="0"/>
                <a:effectLst>
                  <a:reflection blurRad="12700" stA="50000" endPos="50000" dist="5000" dir="5400000" sy="-100000" rotWithShape="0"/>
                </a:effectLst>
                <a:latin typeface="Broadway" pitchFamily="82" charset="0"/>
              </a:rPr>
              <a:t> </a:t>
            </a:r>
            <a:r>
              <a:rPr lang="en-US" sz="1600" b="1" cap="all" dirty="0" err="1" smtClean="0">
                <a:ln w="0"/>
                <a:effectLst>
                  <a:reflection blurRad="12700" stA="50000" endPos="50000" dist="5000" dir="5400000" sy="-100000" rotWithShape="0"/>
                </a:effectLst>
                <a:latin typeface="Broadway" pitchFamily="82" charset="0"/>
              </a:rPr>
              <a:t>i</a:t>
            </a:r>
            <a:r>
              <a:rPr lang="en-US" sz="1600" b="1" cap="all" dirty="0" smtClean="0">
                <a:ln w="0"/>
                <a:effectLst>
                  <a:reflection blurRad="12700" stA="50000" endPos="50000" dist="5000" dir="5400000" sy="-100000" rotWithShape="0"/>
                </a:effectLst>
                <a:latin typeface="Broadway" pitchFamily="82" charset="0"/>
              </a:rPr>
              <a:t>   da   </a:t>
            </a:r>
            <a:r>
              <a:rPr lang="en-US" sz="1600" b="1" cap="all" dirty="0" err="1" smtClean="0">
                <a:ln w="0"/>
                <a:effectLst>
                  <a:reflection blurRad="12700" stA="50000" endPos="50000" dist="5000" dir="5400000" sy="-100000" rotWithShape="0"/>
                </a:effectLst>
                <a:latin typeface="Broadway" pitchFamily="82" charset="0"/>
              </a:rPr>
              <a:t>prynce</a:t>
            </a:r>
            <a:endParaRPr lang="en-US" sz="2000" b="1" cap="all" dirty="0">
              <a:ln w="0"/>
              <a:effectLst>
                <a:reflection blurRad="12700" stA="50000" endPos="50000" dist="5000" dir="5400000" sy="-100000" rotWithShape="0"/>
              </a:effectLst>
              <a:latin typeface="Broadway" pitchFamily="82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70685" y="5257800"/>
            <a:ext cx="8640763" cy="126188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600" b="1" cap="all" dirty="0" err="1" smtClean="0">
                <a:ln w="0"/>
                <a:effectLst>
                  <a:reflection blurRad="12700" stA="50000" endPos="50000" dist="5000" dir="5400000" sy="-100000" rotWithShape="0"/>
                </a:effectLst>
                <a:latin typeface="Broadway" pitchFamily="82" charset="0"/>
              </a:rPr>
              <a:t>thursday</a:t>
            </a:r>
            <a:r>
              <a:rPr lang="en-US" sz="3600" b="1" cap="all" dirty="0" smtClean="0">
                <a:ln w="0"/>
                <a:effectLst>
                  <a:reflection blurRad="12700" stA="50000" endPos="50000" dist="5000" dir="5400000" sy="-100000" rotWithShape="0"/>
                </a:effectLst>
                <a:latin typeface="Broadway" pitchFamily="82" charset="0"/>
              </a:rPr>
              <a:t>, October 11</a:t>
            </a:r>
            <a:r>
              <a:rPr lang="en-US" sz="3600" b="1" cap="all" baseline="30000" dirty="0" smtClean="0">
                <a:ln w="0"/>
                <a:effectLst>
                  <a:reflection blurRad="12700" stA="50000" endPos="50000" dist="5000" dir="5400000" sy="-100000" rotWithShape="0"/>
                </a:effectLst>
                <a:latin typeface="Broadway" pitchFamily="82" charset="0"/>
              </a:rPr>
              <a:t>th</a:t>
            </a:r>
            <a:r>
              <a:rPr lang="en-US" sz="3600" b="1" cap="all" dirty="0" smtClean="0">
                <a:ln w="0"/>
                <a:effectLst>
                  <a:reflection blurRad="12700" stA="50000" endPos="50000" dist="5000" dir="5400000" sy="-100000" rotWithShape="0"/>
                </a:effectLst>
                <a:latin typeface="Broadway" pitchFamily="82" charset="0"/>
              </a:rPr>
              <a:t> 7:30pm</a:t>
            </a:r>
          </a:p>
          <a:p>
            <a:pPr algn="ctr"/>
            <a:endParaRPr lang="en-US" sz="1200" b="1" cap="all" dirty="0" smtClean="0">
              <a:ln w="0"/>
              <a:effectLst>
                <a:reflection blurRad="12700" stA="50000" endPos="50000" dist="5000" dir="5400000" sy="-100000" rotWithShape="0"/>
              </a:effectLst>
              <a:latin typeface="Broadway" pitchFamily="82" charset="0"/>
            </a:endParaRPr>
          </a:p>
          <a:p>
            <a:pPr algn="ctr"/>
            <a:r>
              <a:rPr lang="en-US" sz="2800" b="1" cap="all" dirty="0" smtClean="0">
                <a:ln w="0"/>
                <a:effectLst>
                  <a:reflection blurRad="12700" stA="50000" endPos="50000" dist="5000" dir="5400000" sy="-100000" rotWithShape="0"/>
                </a:effectLst>
                <a:latin typeface="Broadway" pitchFamily="82" charset="0"/>
              </a:rPr>
              <a:t>Elliott hall of music</a:t>
            </a:r>
            <a:endParaRPr lang="en-US" sz="2800" b="1" cap="all" dirty="0">
              <a:ln w="0"/>
              <a:effectLst>
                <a:reflection blurRad="12700" stA="50000" endPos="50000" dist="5000" dir="5400000" sy="-100000" rotWithShape="0"/>
              </a:effectLst>
              <a:latin typeface="Broadway" pitchFamily="82" charset="0"/>
            </a:endParaRPr>
          </a:p>
        </p:txBody>
      </p:sp>
      <p:pic>
        <p:nvPicPr>
          <p:cNvPr id="7170" name="Picture 2" descr="BOB at Purdue 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438698"/>
            <a:ext cx="6931025" cy="3893172"/>
          </a:xfrm>
          <a:prstGeom prst="rect">
            <a:avLst/>
          </a:prstGeom>
          <a:noFill/>
          <a:ln w="571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8798745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177748" y="9525"/>
            <a:ext cx="488043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800" b="1" cap="all" dirty="0" smtClean="0">
                <a:ln w="0"/>
                <a:solidFill>
                  <a:srgbClr val="FFC000"/>
                </a:solidFill>
                <a:effectLst>
                  <a:reflection blurRad="12700" stA="50000" endPos="50000" dist="5000" dir="5400000" sy="-100000" rotWithShape="0"/>
                </a:effectLst>
                <a:latin typeface="Broadway" pitchFamily="82" charset="0"/>
              </a:rPr>
              <a:t>Rock of Ages</a:t>
            </a:r>
            <a:endParaRPr lang="en-US" sz="4800" b="1" cap="all" dirty="0">
              <a:ln w="0"/>
              <a:solidFill>
                <a:srgbClr val="FFC000"/>
              </a:solidFill>
              <a:effectLst>
                <a:reflection blurRad="12700" stA="50000" endPos="50000" dist="5000" dir="5400000" sy="-100000" rotWithShape="0"/>
              </a:effectLst>
              <a:latin typeface="Broadway" pitchFamily="82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69867" y="5105400"/>
            <a:ext cx="7696200" cy="14157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cap="all" dirty="0" smtClean="0">
                <a:ln w="0"/>
                <a:solidFill>
                  <a:srgbClr val="FFC000"/>
                </a:solidFill>
                <a:effectLst>
                  <a:reflection blurRad="12700" stA="50000" endPos="50000" dist="5000" dir="5400000" sy="-100000" rotWithShape="0"/>
                </a:effectLst>
                <a:latin typeface="Broadway" pitchFamily="82" charset="0"/>
              </a:rPr>
              <a:t>Tuesday, </a:t>
            </a:r>
            <a:r>
              <a:rPr lang="en-US" sz="3200" b="1" cap="all" dirty="0" err="1" smtClean="0">
                <a:ln w="0"/>
                <a:solidFill>
                  <a:srgbClr val="FFC000"/>
                </a:solidFill>
                <a:effectLst>
                  <a:reflection blurRad="12700" stA="50000" endPos="50000" dist="5000" dir="5400000" sy="-100000" rotWithShape="0"/>
                </a:effectLst>
                <a:latin typeface="Broadway" pitchFamily="82" charset="0"/>
              </a:rPr>
              <a:t>october</a:t>
            </a:r>
            <a:r>
              <a:rPr lang="en-US" sz="3200" b="1" cap="all" dirty="0" smtClean="0">
                <a:ln w="0"/>
                <a:solidFill>
                  <a:srgbClr val="FFC000"/>
                </a:solidFill>
                <a:effectLst>
                  <a:reflection blurRad="12700" stA="50000" endPos="50000" dist="5000" dir="5400000" sy="-100000" rotWithShape="0"/>
                </a:effectLst>
                <a:latin typeface="Broadway" pitchFamily="82" charset="0"/>
              </a:rPr>
              <a:t> 16</a:t>
            </a:r>
            <a:r>
              <a:rPr lang="en-US" sz="3200" b="1" cap="all" baseline="30000" dirty="0" smtClean="0">
                <a:ln w="0"/>
                <a:solidFill>
                  <a:srgbClr val="FFC000"/>
                </a:solidFill>
                <a:effectLst>
                  <a:reflection blurRad="12700" stA="50000" endPos="50000" dist="5000" dir="5400000" sy="-100000" rotWithShape="0"/>
                </a:effectLst>
                <a:latin typeface="Broadway" pitchFamily="82" charset="0"/>
              </a:rPr>
              <a:t>th</a:t>
            </a:r>
            <a:r>
              <a:rPr lang="en-US" sz="3200" b="1" cap="all" dirty="0" smtClean="0">
                <a:ln w="0"/>
                <a:solidFill>
                  <a:srgbClr val="FFC000"/>
                </a:solidFill>
                <a:effectLst>
                  <a:reflection blurRad="12700" stA="50000" endPos="50000" dist="5000" dir="5400000" sy="-100000" rotWithShape="0"/>
                </a:effectLst>
                <a:latin typeface="Broadway" pitchFamily="82" charset="0"/>
              </a:rPr>
              <a:t>, 7:30 pm</a:t>
            </a:r>
          </a:p>
          <a:p>
            <a:pPr algn="ctr"/>
            <a:endParaRPr lang="en-US" sz="1100" b="1" cap="all" dirty="0" smtClean="0">
              <a:ln w="0"/>
              <a:solidFill>
                <a:srgbClr val="FFC000"/>
              </a:solidFill>
              <a:effectLst>
                <a:reflection blurRad="12700" stA="50000" endPos="50000" dist="5000" dir="5400000" sy="-100000" rotWithShape="0"/>
              </a:effectLst>
              <a:latin typeface="Broadway" pitchFamily="82" charset="0"/>
            </a:endParaRPr>
          </a:p>
          <a:p>
            <a:pPr algn="ctr"/>
            <a:r>
              <a:rPr lang="en-US" sz="3200" b="1" cap="all" dirty="0" smtClean="0">
                <a:ln w="0"/>
                <a:solidFill>
                  <a:srgbClr val="FFC000"/>
                </a:solidFill>
                <a:effectLst>
                  <a:reflection blurRad="12700" stA="50000" endPos="50000" dist="5000" dir="5400000" sy="-100000" rotWithShape="0"/>
                </a:effectLst>
                <a:latin typeface="Broadway" pitchFamily="82" charset="0"/>
              </a:rPr>
              <a:t>Elliott hall of music</a:t>
            </a:r>
          </a:p>
          <a:p>
            <a:pPr algn="ctr"/>
            <a:endParaRPr lang="en-US" sz="1100" b="1" cap="all" dirty="0" smtClean="0">
              <a:ln w="0"/>
              <a:solidFill>
                <a:srgbClr val="FFC000"/>
              </a:solidFill>
              <a:effectLst>
                <a:reflection blurRad="12700" stA="50000" endPos="50000" dist="5000" dir="5400000" sy="-100000" rotWithShape="0"/>
              </a:effectLst>
              <a:latin typeface="Broadway" pitchFamily="82" charset="0"/>
            </a:endParaRPr>
          </a:p>
        </p:txBody>
      </p:sp>
      <p:pic>
        <p:nvPicPr>
          <p:cNvPr id="8194" name="Picture 2" descr="http://www.convocations.org/wp-content/uploads/2012/05/ROA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082040"/>
            <a:ext cx="7162800" cy="4023360"/>
          </a:xfrm>
          <a:prstGeom prst="rect">
            <a:avLst/>
          </a:prstGeom>
          <a:noFill/>
          <a:ln w="38100">
            <a:solidFill>
              <a:srgbClr val="FFC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45252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33361" y="153918"/>
            <a:ext cx="8915400" cy="1354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400" b="1" cap="all" dirty="0" smtClean="0">
                <a:ln w="0"/>
                <a:effectLst>
                  <a:reflection blurRad="12700" stA="50000" endPos="50000" dist="5000" dir="5400000" sy="-100000" rotWithShape="0"/>
                </a:effectLst>
                <a:latin typeface="Broadway" pitchFamily="82" charset="0"/>
              </a:rPr>
              <a:t>Buddy guy</a:t>
            </a:r>
          </a:p>
          <a:p>
            <a:pPr algn="ctr"/>
            <a:r>
              <a:rPr lang="en-US" sz="2800" b="1" i="1" cap="all" dirty="0" smtClean="0">
                <a:ln w="0"/>
                <a:effectLst>
                  <a:reflection blurRad="12700" stA="50000" endPos="50000" dist="5000" dir="5400000" sy="-100000" rotWithShape="0"/>
                </a:effectLst>
                <a:latin typeface="Broadway" pitchFamily="82" charset="0"/>
              </a:rPr>
              <a:t>An evening with a living legend of blues</a:t>
            </a:r>
            <a:endParaRPr lang="en-US" b="1" i="1" cap="all" dirty="0">
              <a:ln w="0"/>
              <a:effectLst>
                <a:reflection blurRad="12700" stA="50000" endPos="50000" dist="5000" dir="5400000" sy="-100000" rotWithShape="0"/>
              </a:effectLst>
              <a:latin typeface="Broadway" pitchFamily="82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38305" y="5105400"/>
            <a:ext cx="8705525" cy="153888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000" b="1" cap="all" dirty="0" smtClean="0">
                <a:ln w="0"/>
                <a:effectLst>
                  <a:reflection blurRad="12700" stA="50000" endPos="50000" dist="5000" dir="5400000" sy="-100000" rotWithShape="0"/>
                </a:effectLst>
                <a:latin typeface="Broadway" pitchFamily="82" charset="0"/>
              </a:rPr>
              <a:t>Saturday, </a:t>
            </a:r>
            <a:r>
              <a:rPr lang="en-US" sz="4000" b="1" cap="all" dirty="0" err="1" smtClean="0">
                <a:ln w="0"/>
                <a:effectLst>
                  <a:reflection blurRad="12700" stA="50000" endPos="50000" dist="5000" dir="5400000" sy="-100000" rotWithShape="0"/>
                </a:effectLst>
                <a:latin typeface="Broadway" pitchFamily="82" charset="0"/>
              </a:rPr>
              <a:t>october</a:t>
            </a:r>
            <a:r>
              <a:rPr lang="en-US" sz="4000" b="1" cap="all" dirty="0" smtClean="0">
                <a:ln w="0"/>
                <a:effectLst>
                  <a:reflection blurRad="12700" stA="50000" endPos="50000" dist="5000" dir="5400000" sy="-100000" rotWithShape="0"/>
                </a:effectLst>
                <a:latin typeface="Broadway" pitchFamily="82" charset="0"/>
              </a:rPr>
              <a:t> 20</a:t>
            </a:r>
            <a:r>
              <a:rPr lang="en-US" sz="4000" b="1" cap="all" baseline="30000" dirty="0" smtClean="0">
                <a:ln w="0"/>
                <a:effectLst>
                  <a:reflection blurRad="12700" stA="50000" endPos="50000" dist="5000" dir="5400000" sy="-100000" rotWithShape="0"/>
                </a:effectLst>
                <a:latin typeface="Broadway" pitchFamily="82" charset="0"/>
              </a:rPr>
              <a:t>th</a:t>
            </a:r>
            <a:r>
              <a:rPr lang="en-US" sz="4000" b="1" cap="all" dirty="0" smtClean="0">
                <a:ln w="0"/>
                <a:effectLst>
                  <a:reflection blurRad="12700" stA="50000" endPos="50000" dist="5000" dir="5400000" sy="-100000" rotWithShape="0"/>
                </a:effectLst>
                <a:latin typeface="Broadway" pitchFamily="82" charset="0"/>
              </a:rPr>
              <a:t>, 8pm</a:t>
            </a:r>
          </a:p>
          <a:p>
            <a:pPr algn="ctr"/>
            <a:endParaRPr lang="en-US" sz="1400" b="1" cap="all" dirty="0" smtClean="0">
              <a:ln w="0"/>
              <a:effectLst>
                <a:reflection blurRad="12700" stA="50000" endPos="50000" dist="5000" dir="5400000" sy="-100000" rotWithShape="0"/>
              </a:effectLst>
              <a:latin typeface="Broadway" pitchFamily="82" charset="0"/>
            </a:endParaRPr>
          </a:p>
          <a:p>
            <a:pPr algn="ctr"/>
            <a:r>
              <a:rPr lang="en-US" sz="4000" b="1" cap="all" dirty="0" smtClean="0">
                <a:ln w="0"/>
                <a:effectLst>
                  <a:reflection blurRad="12700" stA="50000" endPos="50000" dist="5000" dir="5400000" sy="-100000" rotWithShape="0"/>
                </a:effectLst>
                <a:latin typeface="Broadway" pitchFamily="82" charset="0"/>
              </a:rPr>
              <a:t>Loeb playhouse</a:t>
            </a:r>
            <a:endParaRPr lang="en-US" sz="4000" b="1" cap="all" dirty="0">
              <a:ln w="0"/>
              <a:effectLst>
                <a:reflection blurRad="12700" stA="50000" endPos="50000" dist="5000" dir="5400000" sy="-100000" rotWithShape="0"/>
              </a:effectLst>
              <a:latin typeface="Broadway" pitchFamily="82" charset="0"/>
            </a:endParaRPr>
          </a:p>
        </p:txBody>
      </p:sp>
      <p:pic>
        <p:nvPicPr>
          <p:cNvPr id="9218" name="Picture 2" descr="http://www.convocations.org/wp-content/uploads/2012/05/BuddyGuy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1676400"/>
            <a:ext cx="5896992" cy="3312354"/>
          </a:xfrm>
          <a:prstGeom prst="rect">
            <a:avLst/>
          </a:prstGeo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7955589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 smtClean="0">
                <a:latin typeface="Broadway" pitchFamily="82" charset="0"/>
              </a:rPr>
              <a:t>Why Should YOU Join?</a:t>
            </a:r>
            <a:endParaRPr lang="en-US" dirty="0"/>
          </a:p>
        </p:txBody>
      </p:sp>
      <p:pic>
        <p:nvPicPr>
          <p:cNvPr id="2050" name="Picture 2" descr="http://www.lcsc.edu/humanities/images/masks.g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5216371"/>
            <a:ext cx="2357443" cy="1627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://i.istockimg.com/file_thumbview_approve/3787344/2/stock-photo-3787344-slice-of-pizza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4241" y="5265105"/>
            <a:ext cx="2360544" cy="1571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www.acceptly.com/learn/wp-content/uploads/2011/07/friends1.jpe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4948718"/>
            <a:ext cx="2438400" cy="1945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://www.cartoonista.com/img/money.jpe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15644"/>
            <a:ext cx="2108200" cy="2470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Everything is FREE</a:t>
            </a:r>
          </a:p>
          <a:p>
            <a:pPr lvl="1"/>
            <a:r>
              <a:rPr lang="en-US" dirty="0" smtClean="0"/>
              <a:t>Free access to shows</a:t>
            </a:r>
          </a:p>
          <a:p>
            <a:pPr lvl="1"/>
            <a:r>
              <a:rPr lang="en-US" dirty="0" smtClean="0"/>
              <a:t>Free social activities</a:t>
            </a:r>
          </a:p>
          <a:p>
            <a:pPr lvl="2"/>
            <a:r>
              <a:rPr lang="en-US" dirty="0" smtClean="0"/>
              <a:t>Free friends :)</a:t>
            </a:r>
          </a:p>
          <a:p>
            <a:pPr lvl="1"/>
            <a:r>
              <a:rPr lang="en-US" dirty="0" smtClean="0"/>
              <a:t>Free food at meetings and select shows</a:t>
            </a:r>
          </a:p>
          <a:p>
            <a:r>
              <a:rPr lang="en-US" dirty="0" smtClean="0"/>
              <a:t>No dues to pay – Ever!</a:t>
            </a:r>
          </a:p>
          <a:p>
            <a:r>
              <a:rPr lang="en-US" dirty="0" smtClean="0"/>
              <a:t>Networking and leadership opportunities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&quot;No&quot; Symbol 3"/>
          <p:cNvSpPr/>
          <p:nvPr/>
        </p:nvSpPr>
        <p:spPr>
          <a:xfrm>
            <a:off x="7683500" y="5300694"/>
            <a:ext cx="1066800" cy="1116815"/>
          </a:xfrm>
          <a:prstGeom prst="noSmoking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66836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25364" y="9525"/>
            <a:ext cx="8785225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600" b="1" cap="all" dirty="0" smtClean="0">
                <a:ln w="0"/>
                <a:solidFill>
                  <a:srgbClr val="FFC000"/>
                </a:solidFill>
                <a:effectLst>
                  <a:reflection blurRad="12700" stA="50000" endPos="50000" dist="5000" dir="5400000" sy="-100000" rotWithShape="0"/>
                </a:effectLst>
                <a:latin typeface="Broadway" pitchFamily="82" charset="0"/>
              </a:rPr>
              <a:t>Jack </a:t>
            </a:r>
            <a:r>
              <a:rPr lang="en-US" sz="3600" b="1" cap="all" dirty="0" err="1" smtClean="0">
                <a:ln w="0"/>
                <a:solidFill>
                  <a:srgbClr val="FFC000"/>
                </a:solidFill>
                <a:effectLst>
                  <a:reflection blurRad="12700" stA="50000" endPos="50000" dist="5000" dir="5400000" sy="-100000" rotWithShape="0"/>
                </a:effectLst>
                <a:latin typeface="Broadway" pitchFamily="82" charset="0"/>
              </a:rPr>
              <a:t>hanna’s</a:t>
            </a:r>
            <a:endParaRPr lang="en-US" sz="3600" b="1" cap="all" dirty="0" smtClean="0">
              <a:ln w="0"/>
              <a:solidFill>
                <a:srgbClr val="FFC000"/>
              </a:solidFill>
              <a:effectLst>
                <a:reflection blurRad="12700" stA="50000" endPos="50000" dist="5000" dir="5400000" sy="-100000" rotWithShape="0"/>
              </a:effectLst>
              <a:latin typeface="Broadway" pitchFamily="82" charset="0"/>
            </a:endParaRPr>
          </a:p>
          <a:p>
            <a:pPr algn="ctr"/>
            <a:r>
              <a:rPr lang="en-US" sz="6000" b="1" cap="all" dirty="0" smtClean="0">
                <a:ln w="0"/>
                <a:solidFill>
                  <a:srgbClr val="FFC000"/>
                </a:solidFill>
                <a:effectLst>
                  <a:reflection blurRad="12700" stA="50000" endPos="50000" dist="5000" dir="5400000" sy="-100000" rotWithShape="0"/>
                </a:effectLst>
                <a:latin typeface="Broadway" pitchFamily="82" charset="0"/>
              </a:rPr>
              <a:t>Into the wild live!</a:t>
            </a:r>
            <a:endParaRPr lang="en-US" sz="6000" b="1" cap="all" dirty="0">
              <a:ln w="0"/>
              <a:solidFill>
                <a:srgbClr val="FFC000"/>
              </a:solidFill>
              <a:effectLst>
                <a:reflection blurRad="12700" stA="50000" endPos="50000" dist="5000" dir="5400000" sy="-100000" rotWithShape="0"/>
              </a:effectLst>
              <a:latin typeface="Broadway" pitchFamily="82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65076" y="4949785"/>
            <a:ext cx="8305800" cy="19082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US" sz="1100" b="1" cap="all" dirty="0" smtClean="0">
              <a:ln w="0"/>
              <a:solidFill>
                <a:srgbClr val="FFC000"/>
              </a:solidFill>
              <a:effectLst>
                <a:reflection blurRad="12700" stA="50000" endPos="50000" dist="5000" dir="5400000" sy="-100000" rotWithShape="0"/>
              </a:effectLst>
              <a:latin typeface="Broadway" pitchFamily="82" charset="0"/>
            </a:endParaRPr>
          </a:p>
          <a:p>
            <a:pPr algn="ctr"/>
            <a:r>
              <a:rPr lang="en-US" sz="3200" b="1" cap="all" dirty="0" smtClean="0">
                <a:ln w="0"/>
                <a:solidFill>
                  <a:srgbClr val="FFC000"/>
                </a:solidFill>
                <a:effectLst>
                  <a:reflection blurRad="12700" stA="50000" endPos="50000" dist="5000" dir="5400000" sy="-100000" rotWithShape="0"/>
                </a:effectLst>
                <a:latin typeface="Broadway" pitchFamily="82" charset="0"/>
              </a:rPr>
              <a:t>Sunday, </a:t>
            </a:r>
            <a:r>
              <a:rPr lang="en-US" sz="3200" b="1" cap="all" dirty="0" err="1" smtClean="0">
                <a:ln w="0"/>
                <a:solidFill>
                  <a:srgbClr val="FFC000"/>
                </a:solidFill>
                <a:effectLst>
                  <a:reflection blurRad="12700" stA="50000" endPos="50000" dist="5000" dir="5400000" sy="-100000" rotWithShape="0"/>
                </a:effectLst>
                <a:latin typeface="Broadway" pitchFamily="82" charset="0"/>
              </a:rPr>
              <a:t>october</a:t>
            </a:r>
            <a:r>
              <a:rPr lang="en-US" sz="3200" b="1" cap="all" dirty="0" smtClean="0">
                <a:ln w="0"/>
                <a:solidFill>
                  <a:srgbClr val="FFC000"/>
                </a:solidFill>
                <a:effectLst>
                  <a:reflection blurRad="12700" stA="50000" endPos="50000" dist="5000" dir="5400000" sy="-100000" rotWithShape="0"/>
                </a:effectLst>
                <a:latin typeface="Broadway" pitchFamily="82" charset="0"/>
              </a:rPr>
              <a:t> 21</a:t>
            </a:r>
            <a:r>
              <a:rPr lang="en-US" sz="3200" b="1" cap="all" baseline="30000" dirty="0" smtClean="0">
                <a:ln w="0"/>
                <a:solidFill>
                  <a:srgbClr val="FFC000"/>
                </a:solidFill>
                <a:effectLst>
                  <a:reflection blurRad="12700" stA="50000" endPos="50000" dist="5000" dir="5400000" sy="-100000" rotWithShape="0"/>
                </a:effectLst>
                <a:latin typeface="Broadway" pitchFamily="82" charset="0"/>
              </a:rPr>
              <a:t>st</a:t>
            </a:r>
            <a:r>
              <a:rPr lang="en-US" sz="3200" b="1" cap="all" dirty="0" smtClean="0">
                <a:ln w="0"/>
                <a:solidFill>
                  <a:srgbClr val="FFC000"/>
                </a:solidFill>
                <a:effectLst>
                  <a:reflection blurRad="12700" stA="50000" endPos="50000" dist="5000" dir="5400000" sy="-100000" rotWithShape="0"/>
                </a:effectLst>
                <a:latin typeface="Broadway" pitchFamily="82" charset="0"/>
              </a:rPr>
              <a:t>, 3pm</a:t>
            </a:r>
          </a:p>
          <a:p>
            <a:pPr algn="ctr"/>
            <a:r>
              <a:rPr lang="en-US" sz="3200" b="1" cap="all" dirty="0" smtClean="0">
                <a:ln w="0"/>
                <a:solidFill>
                  <a:srgbClr val="FFC000"/>
                </a:solidFill>
                <a:effectLst>
                  <a:reflection blurRad="12700" stA="50000" endPos="50000" dist="5000" dir="5400000" sy="-100000" rotWithShape="0"/>
                </a:effectLst>
                <a:latin typeface="Broadway" pitchFamily="82" charset="0"/>
              </a:rPr>
              <a:t>Monday, </a:t>
            </a:r>
            <a:r>
              <a:rPr lang="en-US" sz="3200" b="1" cap="all" dirty="0" err="1" smtClean="0">
                <a:ln w="0"/>
                <a:solidFill>
                  <a:srgbClr val="FFC000"/>
                </a:solidFill>
                <a:effectLst>
                  <a:reflection blurRad="12700" stA="50000" endPos="50000" dist="5000" dir="5400000" sy="-100000" rotWithShape="0"/>
                </a:effectLst>
                <a:latin typeface="Broadway" pitchFamily="82" charset="0"/>
              </a:rPr>
              <a:t>october</a:t>
            </a:r>
            <a:r>
              <a:rPr lang="en-US" sz="3200" b="1" cap="all" dirty="0" smtClean="0">
                <a:ln w="0"/>
                <a:solidFill>
                  <a:srgbClr val="FFC000"/>
                </a:solidFill>
                <a:effectLst>
                  <a:reflection blurRad="12700" stA="50000" endPos="50000" dist="5000" dir="5400000" sy="-100000" rotWithShape="0"/>
                </a:effectLst>
                <a:latin typeface="Broadway" pitchFamily="82" charset="0"/>
              </a:rPr>
              <a:t> 22</a:t>
            </a:r>
            <a:r>
              <a:rPr lang="en-US" sz="3200" b="1" cap="all" baseline="30000" dirty="0" smtClean="0">
                <a:ln w="0"/>
                <a:solidFill>
                  <a:srgbClr val="FFC000"/>
                </a:solidFill>
                <a:effectLst>
                  <a:reflection blurRad="12700" stA="50000" endPos="50000" dist="5000" dir="5400000" sy="-100000" rotWithShape="0"/>
                </a:effectLst>
                <a:latin typeface="Broadway" pitchFamily="82" charset="0"/>
              </a:rPr>
              <a:t>nd</a:t>
            </a:r>
            <a:r>
              <a:rPr lang="en-US" sz="3200" b="1" cap="all" dirty="0" smtClean="0">
                <a:ln w="0"/>
                <a:solidFill>
                  <a:srgbClr val="FFC000"/>
                </a:solidFill>
                <a:effectLst>
                  <a:reflection blurRad="12700" stA="50000" endPos="50000" dist="5000" dir="5400000" sy="-100000" rotWithShape="0"/>
                </a:effectLst>
                <a:latin typeface="Broadway" pitchFamily="82" charset="0"/>
              </a:rPr>
              <a:t>, 10am &amp; 1pm</a:t>
            </a:r>
            <a:endParaRPr lang="en-US" sz="3200" b="1" cap="all" dirty="0">
              <a:ln w="0"/>
              <a:solidFill>
                <a:srgbClr val="FFC000"/>
              </a:solidFill>
              <a:effectLst>
                <a:reflection blurRad="12700" stA="50000" endPos="50000" dist="5000" dir="5400000" sy="-100000" rotWithShape="0"/>
              </a:effectLst>
              <a:latin typeface="Broadway" pitchFamily="82" charset="0"/>
            </a:endParaRPr>
          </a:p>
          <a:p>
            <a:pPr algn="ctr"/>
            <a:r>
              <a:rPr lang="en-US" sz="3200" b="1" cap="all" dirty="0" smtClean="0">
                <a:ln w="0"/>
                <a:solidFill>
                  <a:srgbClr val="FFC000"/>
                </a:solidFill>
                <a:effectLst>
                  <a:reflection blurRad="12700" stA="50000" endPos="50000" dist="5000" dir="5400000" sy="-100000" rotWithShape="0"/>
                </a:effectLst>
                <a:latin typeface="Broadway" pitchFamily="82" charset="0"/>
              </a:rPr>
              <a:t>Loeb  playhouse</a:t>
            </a:r>
          </a:p>
          <a:p>
            <a:pPr algn="ctr"/>
            <a:endParaRPr lang="en-US" sz="1100" b="1" cap="all" dirty="0" smtClean="0">
              <a:ln w="0"/>
              <a:solidFill>
                <a:srgbClr val="FFC000"/>
              </a:solidFill>
              <a:effectLst>
                <a:reflection blurRad="12700" stA="50000" endPos="50000" dist="5000" dir="5400000" sy="-100000" rotWithShape="0"/>
              </a:effectLst>
              <a:latin typeface="Broadway" pitchFamily="82" charset="0"/>
            </a:endParaRPr>
          </a:p>
        </p:txBody>
      </p:sp>
      <p:pic>
        <p:nvPicPr>
          <p:cNvPr id="10242" name="Picture 2" descr="http://www.convocations.org/wp-content/uploads/2012/05/Jack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3463" y="1579185"/>
            <a:ext cx="6169025" cy="3465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88605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33361" y="153918"/>
            <a:ext cx="89154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cap="all" dirty="0" smtClean="0">
                <a:ln w="0"/>
                <a:effectLst>
                  <a:reflection blurRad="12700" stA="50000" endPos="50000" dist="5000" dir="5400000" sy="-100000" rotWithShape="0"/>
                </a:effectLst>
                <a:latin typeface="Broadway" pitchFamily="82" charset="0"/>
              </a:rPr>
              <a:t>A prairie home companion</a:t>
            </a:r>
          </a:p>
          <a:p>
            <a:pPr algn="ctr"/>
            <a:r>
              <a:rPr lang="en-US" sz="3200" b="1" cap="all" dirty="0" smtClean="0">
                <a:ln w="0"/>
                <a:effectLst>
                  <a:reflection blurRad="12700" stA="50000" endPos="50000" dist="5000" dir="5400000" sy="-100000" rotWithShape="0"/>
                </a:effectLst>
                <a:latin typeface="Broadway" pitchFamily="82" charset="0"/>
              </a:rPr>
              <a:t>With Garrison </a:t>
            </a:r>
            <a:r>
              <a:rPr lang="en-US" sz="3200" b="1" cap="all" dirty="0" err="1" smtClean="0">
                <a:ln w="0"/>
                <a:effectLst>
                  <a:reflection blurRad="12700" stA="50000" endPos="50000" dist="5000" dir="5400000" sy="-100000" rotWithShape="0"/>
                </a:effectLst>
                <a:latin typeface="Broadway" pitchFamily="82" charset="0"/>
              </a:rPr>
              <a:t>keillor</a:t>
            </a:r>
            <a:endParaRPr lang="en-US" sz="2000" b="1" cap="all" dirty="0">
              <a:ln w="0"/>
              <a:effectLst>
                <a:reflection blurRad="12700" stA="50000" endPos="50000" dist="5000" dir="5400000" sy="-100000" rotWithShape="0"/>
              </a:effectLst>
              <a:latin typeface="Broadway" pitchFamily="82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27020" y="5105400"/>
            <a:ext cx="8728094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600" b="1" cap="all" dirty="0" smtClean="0">
                <a:ln w="0"/>
                <a:effectLst>
                  <a:reflection blurRad="12700" stA="50000" endPos="50000" dist="5000" dir="5400000" sy="-100000" rotWithShape="0"/>
                </a:effectLst>
                <a:latin typeface="Broadway" pitchFamily="82" charset="0"/>
              </a:rPr>
              <a:t>Saturday, </a:t>
            </a:r>
            <a:r>
              <a:rPr lang="en-US" sz="3600" b="1" cap="all" dirty="0" err="1" smtClean="0">
                <a:ln w="0"/>
                <a:effectLst>
                  <a:reflection blurRad="12700" stA="50000" endPos="50000" dist="5000" dir="5400000" sy="-100000" rotWithShape="0"/>
                </a:effectLst>
                <a:latin typeface="Broadway" pitchFamily="82" charset="0"/>
              </a:rPr>
              <a:t>october</a:t>
            </a:r>
            <a:r>
              <a:rPr lang="en-US" sz="3600" b="1" cap="all" dirty="0" smtClean="0">
                <a:ln w="0"/>
                <a:effectLst>
                  <a:reflection blurRad="12700" stA="50000" endPos="50000" dist="5000" dir="5400000" sy="-100000" rotWithShape="0"/>
                </a:effectLst>
                <a:latin typeface="Broadway" pitchFamily="82" charset="0"/>
              </a:rPr>
              <a:t> 27</a:t>
            </a:r>
            <a:r>
              <a:rPr lang="en-US" sz="3600" b="1" cap="all" baseline="30000" dirty="0" smtClean="0">
                <a:ln w="0"/>
                <a:effectLst>
                  <a:reflection blurRad="12700" stA="50000" endPos="50000" dist="5000" dir="5400000" sy="-100000" rotWithShape="0"/>
                </a:effectLst>
                <a:latin typeface="Broadway" pitchFamily="82" charset="0"/>
              </a:rPr>
              <a:t>th</a:t>
            </a:r>
            <a:r>
              <a:rPr lang="en-US" sz="3600" b="1" cap="all" dirty="0" smtClean="0">
                <a:ln w="0"/>
                <a:effectLst>
                  <a:reflection blurRad="12700" stA="50000" endPos="50000" dist="5000" dir="5400000" sy="-100000" rotWithShape="0"/>
                </a:effectLst>
                <a:latin typeface="Broadway" pitchFamily="82" charset="0"/>
              </a:rPr>
              <a:t>, 5:45 pm</a:t>
            </a:r>
          </a:p>
          <a:p>
            <a:pPr algn="ctr"/>
            <a:endParaRPr lang="en-US" sz="1400" b="1" cap="all" dirty="0" smtClean="0">
              <a:ln w="0"/>
              <a:effectLst>
                <a:reflection blurRad="12700" stA="50000" endPos="50000" dist="5000" dir="5400000" sy="-100000" rotWithShape="0"/>
              </a:effectLst>
              <a:latin typeface="Broadway" pitchFamily="82" charset="0"/>
            </a:endParaRPr>
          </a:p>
          <a:p>
            <a:pPr algn="ctr"/>
            <a:r>
              <a:rPr lang="en-US" sz="4000" b="1" cap="all" dirty="0" smtClean="0">
                <a:ln w="0"/>
                <a:effectLst>
                  <a:reflection blurRad="12700" stA="50000" endPos="50000" dist="5000" dir="5400000" sy="-100000" rotWithShape="0"/>
                </a:effectLst>
                <a:latin typeface="Broadway" pitchFamily="82" charset="0"/>
              </a:rPr>
              <a:t>Elliott hall of music</a:t>
            </a:r>
            <a:endParaRPr lang="en-US" sz="4000" b="1" cap="all" dirty="0">
              <a:ln w="0"/>
              <a:effectLst>
                <a:reflection blurRad="12700" stA="50000" endPos="50000" dist="5000" dir="5400000" sy="-100000" rotWithShape="0"/>
              </a:effectLst>
              <a:latin typeface="Broadway" pitchFamily="82" charset="0"/>
            </a:endParaRPr>
          </a:p>
        </p:txBody>
      </p:sp>
      <p:pic>
        <p:nvPicPr>
          <p:cNvPr id="11266" name="Picture 2" descr="http://www.convocations.org/wp-content/uploads/2012/05/Prairie3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411550"/>
            <a:ext cx="6781800" cy="3809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891245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52400"/>
            <a:ext cx="89154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cap="all" dirty="0" smtClean="0">
                <a:ln w="0"/>
                <a:solidFill>
                  <a:srgbClr val="FFCC00"/>
                </a:solidFill>
                <a:effectLst>
                  <a:reflection blurRad="12700" stA="50000" endPos="50000" dist="5000" dir="5400000" sy="-100000" rotWithShape="0"/>
                </a:effectLst>
                <a:latin typeface="Broadway" pitchFamily="82" charset="0"/>
              </a:rPr>
              <a:t>The true story of the </a:t>
            </a:r>
          </a:p>
          <a:p>
            <a:pPr algn="ctr"/>
            <a:r>
              <a:rPr lang="en-US" sz="4000" b="1" cap="all" dirty="0" smtClean="0">
                <a:ln w="0"/>
                <a:solidFill>
                  <a:srgbClr val="FFCC00"/>
                </a:solidFill>
                <a:effectLst>
                  <a:reflection blurRad="12700" stA="50000" endPos="50000" dist="5000" dir="5400000" sy="-100000" rotWithShape="0"/>
                </a:effectLst>
                <a:latin typeface="Broadway" pitchFamily="82" charset="0"/>
              </a:rPr>
              <a:t>3 little pigs!</a:t>
            </a:r>
          </a:p>
          <a:p>
            <a:pPr algn="ctr"/>
            <a:r>
              <a:rPr lang="en-US" sz="2800" b="1" cap="all" dirty="0" smtClean="0">
                <a:ln w="0"/>
                <a:solidFill>
                  <a:srgbClr val="FFCC00"/>
                </a:solidFill>
                <a:effectLst>
                  <a:reflection blurRad="12700" stA="50000" endPos="50000" dist="5000" dir="5400000" sy="-100000" rotWithShape="0"/>
                </a:effectLst>
                <a:latin typeface="Broadway" pitchFamily="82" charset="0"/>
              </a:rPr>
              <a:t>Dallas children’s theater</a:t>
            </a:r>
            <a:endParaRPr lang="en-US" sz="2800" b="1" cap="all" dirty="0">
              <a:ln w="0"/>
              <a:solidFill>
                <a:srgbClr val="FFCC00"/>
              </a:solidFill>
              <a:effectLst>
                <a:reflection blurRad="12700" stA="50000" endPos="50000" dist="5000" dir="5400000" sy="-100000" rotWithShape="0"/>
              </a:effectLst>
              <a:latin typeface="Broadway" pitchFamily="82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36459" y="4876800"/>
            <a:ext cx="8709243" cy="18620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000" b="1" cap="all" dirty="0" smtClean="0">
                <a:ln w="0"/>
                <a:solidFill>
                  <a:srgbClr val="FFCC00"/>
                </a:solidFill>
                <a:effectLst>
                  <a:reflection blurRad="12700" stA="50000" endPos="50000" dist="5000" dir="5400000" sy="-100000" rotWithShape="0"/>
                </a:effectLst>
                <a:latin typeface="Broadway" pitchFamily="82" charset="0"/>
              </a:rPr>
              <a:t>Sunday, November 11</a:t>
            </a:r>
            <a:r>
              <a:rPr lang="en-US" sz="4000" b="1" cap="all" baseline="30000" dirty="0" smtClean="0">
                <a:ln w="0"/>
                <a:solidFill>
                  <a:srgbClr val="FFCC00"/>
                </a:solidFill>
                <a:effectLst>
                  <a:reflection blurRad="12700" stA="50000" endPos="50000" dist="5000" dir="5400000" sy="-100000" rotWithShape="0"/>
                </a:effectLst>
                <a:latin typeface="Broadway" pitchFamily="82" charset="0"/>
              </a:rPr>
              <a:t>th</a:t>
            </a:r>
            <a:r>
              <a:rPr lang="en-US" sz="4000" b="1" cap="all" dirty="0" smtClean="0">
                <a:ln w="0"/>
                <a:solidFill>
                  <a:srgbClr val="FFCC00"/>
                </a:solidFill>
                <a:effectLst>
                  <a:reflection blurRad="12700" stA="50000" endPos="50000" dist="5000" dir="5400000" sy="-100000" rotWithShape="0"/>
                </a:effectLst>
                <a:latin typeface="Broadway" pitchFamily="82" charset="0"/>
              </a:rPr>
              <a:t>, 3pm</a:t>
            </a:r>
          </a:p>
          <a:p>
            <a:pPr algn="ctr"/>
            <a:r>
              <a:rPr lang="en-US" sz="3200" b="1" cap="all" dirty="0" smtClean="0">
                <a:ln w="0"/>
                <a:solidFill>
                  <a:srgbClr val="FFCC00"/>
                </a:solidFill>
                <a:effectLst>
                  <a:reflection blurRad="12700" stA="50000" endPos="50000" dist="5000" dir="5400000" sy="-100000" rotWithShape="0"/>
                </a:effectLst>
                <a:latin typeface="Broadway" pitchFamily="82" charset="0"/>
              </a:rPr>
              <a:t>Monday, </a:t>
            </a:r>
            <a:r>
              <a:rPr lang="en-US" sz="3200" b="1" cap="all" dirty="0">
                <a:ln w="0"/>
                <a:solidFill>
                  <a:srgbClr val="FFCC00"/>
                </a:solidFill>
                <a:effectLst>
                  <a:reflection blurRad="12700" stA="50000" endPos="50000" dist="5000" dir="5400000" sy="-100000" rotWithShape="0"/>
                </a:effectLst>
                <a:latin typeface="Broadway" pitchFamily="82" charset="0"/>
              </a:rPr>
              <a:t>N</a:t>
            </a:r>
            <a:r>
              <a:rPr lang="en-US" sz="3200" b="1" cap="all" dirty="0" smtClean="0">
                <a:ln w="0"/>
                <a:solidFill>
                  <a:srgbClr val="FFCC00"/>
                </a:solidFill>
                <a:effectLst>
                  <a:reflection blurRad="12700" stA="50000" endPos="50000" dist="5000" dir="5400000" sy="-100000" rotWithShape="0"/>
                </a:effectLst>
                <a:latin typeface="Broadway" pitchFamily="82" charset="0"/>
              </a:rPr>
              <a:t>ovember 12</a:t>
            </a:r>
            <a:r>
              <a:rPr lang="en-US" sz="3200" b="1" cap="all" baseline="30000" dirty="0" smtClean="0">
                <a:ln w="0"/>
                <a:solidFill>
                  <a:srgbClr val="FFCC00"/>
                </a:solidFill>
                <a:effectLst>
                  <a:reflection blurRad="12700" stA="50000" endPos="50000" dist="5000" dir="5400000" sy="-100000" rotWithShape="0"/>
                </a:effectLst>
                <a:latin typeface="Broadway" pitchFamily="82" charset="0"/>
              </a:rPr>
              <a:t>th</a:t>
            </a:r>
            <a:r>
              <a:rPr lang="en-US" sz="3200" b="1" cap="all" dirty="0" smtClean="0">
                <a:ln w="0"/>
                <a:solidFill>
                  <a:srgbClr val="FFCC00"/>
                </a:solidFill>
                <a:effectLst>
                  <a:reflection blurRad="12700" stA="50000" endPos="50000" dist="5000" dir="5400000" sy="-100000" rotWithShape="0"/>
                </a:effectLst>
                <a:latin typeface="Broadway" pitchFamily="82" charset="0"/>
              </a:rPr>
              <a:t>, 10am &amp; 1pm</a:t>
            </a:r>
          </a:p>
          <a:p>
            <a:pPr algn="ctr"/>
            <a:endParaRPr lang="en-US" sz="300" b="1" cap="all" dirty="0" smtClean="0">
              <a:ln w="0"/>
              <a:solidFill>
                <a:srgbClr val="FFCC00"/>
              </a:solidFill>
              <a:effectLst>
                <a:reflection blurRad="12700" stA="50000" endPos="50000" dist="5000" dir="5400000" sy="-100000" rotWithShape="0"/>
              </a:effectLst>
              <a:latin typeface="Broadway" pitchFamily="82" charset="0"/>
            </a:endParaRPr>
          </a:p>
          <a:p>
            <a:pPr algn="ctr"/>
            <a:r>
              <a:rPr lang="en-US" sz="4000" b="1" cap="all" dirty="0" err="1" smtClean="0">
                <a:ln w="0"/>
                <a:solidFill>
                  <a:srgbClr val="FFCC00"/>
                </a:solidFill>
                <a:effectLst>
                  <a:reflection blurRad="12700" stA="50000" endPos="50000" dist="5000" dir="5400000" sy="-100000" rotWithShape="0"/>
                </a:effectLst>
                <a:latin typeface="Broadway" pitchFamily="82" charset="0"/>
              </a:rPr>
              <a:t>loeb</a:t>
            </a:r>
            <a:r>
              <a:rPr lang="en-US" sz="4000" b="1" cap="all" dirty="0" smtClean="0">
                <a:ln w="0"/>
                <a:solidFill>
                  <a:srgbClr val="FFCC00"/>
                </a:solidFill>
                <a:effectLst>
                  <a:reflection blurRad="12700" stA="50000" endPos="50000" dist="5000" dir="5400000" sy="-100000" rotWithShape="0"/>
                </a:effectLst>
                <a:latin typeface="Broadway" pitchFamily="82" charset="0"/>
              </a:rPr>
              <a:t>  playhouse</a:t>
            </a:r>
          </a:p>
        </p:txBody>
      </p:sp>
      <p:pic>
        <p:nvPicPr>
          <p:cNvPr id="12290" name="Picture 2" descr="http://www.convocations.org/wp-content/uploads/2012/05/ThreePigs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45" y="1879353"/>
            <a:ext cx="5524470" cy="3103107"/>
          </a:xfrm>
          <a:prstGeom prst="rect">
            <a:avLst/>
          </a:prstGeom>
          <a:noFill/>
          <a:ln w="38100">
            <a:solidFill>
              <a:srgbClr val="FFC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936389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33361" y="381000"/>
            <a:ext cx="89154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cap="all" dirty="0" smtClean="0">
                <a:ln w="0"/>
                <a:effectLst>
                  <a:reflection blurRad="12700" stA="50000" endPos="50000" dist="5000" dir="5400000" sy="-100000" rotWithShape="0"/>
                </a:effectLst>
                <a:latin typeface="Broadway" pitchFamily="82" charset="0"/>
              </a:rPr>
              <a:t>Anderson &amp; roe</a:t>
            </a:r>
          </a:p>
          <a:p>
            <a:pPr algn="ctr"/>
            <a:r>
              <a:rPr lang="en-US" sz="2400" b="1" cap="all" dirty="0" smtClean="0">
                <a:ln w="0"/>
                <a:effectLst>
                  <a:reflection blurRad="12700" stA="50000" endPos="50000" dist="5000" dir="5400000" sy="-100000" rotWithShape="0"/>
                </a:effectLst>
                <a:latin typeface="Broadway" pitchFamily="82" charset="0"/>
              </a:rPr>
              <a:t>Piano duo</a:t>
            </a:r>
            <a:endParaRPr lang="en-US" sz="1600" b="1" cap="all" dirty="0">
              <a:ln w="0"/>
              <a:effectLst>
                <a:reflection blurRad="12700" stA="50000" endPos="50000" dist="5000" dir="5400000" sy="-100000" rotWithShape="0"/>
              </a:effectLst>
              <a:latin typeface="Broadway" pitchFamily="82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9882" y="4953000"/>
            <a:ext cx="9079537" cy="15081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600" b="1" cap="all" dirty="0" smtClean="0">
                <a:ln w="0"/>
                <a:effectLst>
                  <a:reflection blurRad="12700" stA="50000" endPos="50000" dist="5000" dir="5400000" sy="-100000" rotWithShape="0"/>
                </a:effectLst>
                <a:latin typeface="Broadway" pitchFamily="82" charset="0"/>
              </a:rPr>
              <a:t>Thursday, </a:t>
            </a:r>
            <a:r>
              <a:rPr lang="en-US" sz="3600" b="1" cap="all" dirty="0" err="1" smtClean="0">
                <a:ln w="0"/>
                <a:effectLst>
                  <a:reflection blurRad="12700" stA="50000" endPos="50000" dist="5000" dir="5400000" sy="-100000" rotWithShape="0"/>
                </a:effectLst>
                <a:latin typeface="Broadway" pitchFamily="82" charset="0"/>
              </a:rPr>
              <a:t>november</a:t>
            </a:r>
            <a:r>
              <a:rPr lang="en-US" sz="3600" b="1" cap="all" dirty="0" smtClean="0">
                <a:ln w="0"/>
                <a:effectLst>
                  <a:reflection blurRad="12700" stA="50000" endPos="50000" dist="5000" dir="5400000" sy="-100000" rotWithShape="0"/>
                </a:effectLst>
                <a:latin typeface="Broadway" pitchFamily="82" charset="0"/>
              </a:rPr>
              <a:t> 15</a:t>
            </a:r>
            <a:r>
              <a:rPr lang="en-US" sz="3600" b="1" cap="all" baseline="30000" dirty="0" smtClean="0">
                <a:ln w="0"/>
                <a:effectLst>
                  <a:reflection blurRad="12700" stA="50000" endPos="50000" dist="5000" dir="5400000" sy="-100000" rotWithShape="0"/>
                </a:effectLst>
                <a:latin typeface="Broadway" pitchFamily="82" charset="0"/>
              </a:rPr>
              <a:t>th</a:t>
            </a:r>
            <a:r>
              <a:rPr lang="en-US" sz="3600" b="1" cap="all" dirty="0" smtClean="0">
                <a:ln w="0"/>
                <a:effectLst>
                  <a:reflection blurRad="12700" stA="50000" endPos="50000" dist="5000" dir="5400000" sy="-100000" rotWithShape="0"/>
                </a:effectLst>
                <a:latin typeface="Broadway" pitchFamily="82" charset="0"/>
              </a:rPr>
              <a:t>, 7:30pm</a:t>
            </a:r>
          </a:p>
          <a:p>
            <a:pPr algn="ctr"/>
            <a:endParaRPr lang="en-US" sz="1600" b="1" cap="all" dirty="0" smtClean="0">
              <a:ln w="0"/>
              <a:effectLst>
                <a:reflection blurRad="12700" stA="50000" endPos="50000" dist="5000" dir="5400000" sy="-100000" rotWithShape="0"/>
              </a:effectLst>
              <a:latin typeface="Broadway" pitchFamily="82" charset="0"/>
            </a:endParaRPr>
          </a:p>
          <a:p>
            <a:pPr algn="ctr"/>
            <a:r>
              <a:rPr lang="en-US" sz="4000" b="1" cap="all" dirty="0" smtClean="0">
                <a:ln w="0"/>
                <a:effectLst>
                  <a:reflection blurRad="12700" stA="50000" endPos="50000" dist="5000" dir="5400000" sy="-100000" rotWithShape="0"/>
                </a:effectLst>
                <a:latin typeface="Broadway" pitchFamily="82" charset="0"/>
              </a:rPr>
              <a:t>Loeb playhouse</a:t>
            </a:r>
            <a:endParaRPr lang="en-US" sz="4000" b="1" cap="all" dirty="0">
              <a:ln w="0"/>
              <a:effectLst>
                <a:reflection blurRad="12700" stA="50000" endPos="50000" dist="5000" dir="5400000" sy="-100000" rotWithShape="0"/>
              </a:effectLst>
              <a:latin typeface="Broadway" pitchFamily="82" charset="0"/>
            </a:endParaRPr>
          </a:p>
        </p:txBody>
      </p:sp>
      <p:pic>
        <p:nvPicPr>
          <p:cNvPr id="13314" name="Picture 2" descr="http://www.convocations.org/wp-content/uploads/2012/05/AndersonRoe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382809"/>
            <a:ext cx="6400800" cy="3595344"/>
          </a:xfrm>
          <a:prstGeom prst="rect">
            <a:avLst/>
          </a:prstGeom>
          <a:noFill/>
          <a:ln w="57150">
            <a:solidFill>
              <a:srgbClr val="FFC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8119124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89154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cap="all" dirty="0" smtClean="0">
                <a:ln w="0"/>
                <a:solidFill>
                  <a:srgbClr val="FFCC00"/>
                </a:solidFill>
                <a:effectLst>
                  <a:reflection blurRad="12700" stA="50000" endPos="50000" dist="5000" dir="5400000" sy="-100000" rotWithShape="0"/>
                </a:effectLst>
                <a:latin typeface="Broadway" pitchFamily="82" charset="0"/>
              </a:rPr>
              <a:t>Preservation hall jazz band</a:t>
            </a:r>
          </a:p>
          <a:p>
            <a:pPr algn="ctr"/>
            <a:r>
              <a:rPr lang="en-US" sz="3600" b="1" i="1" cap="all" dirty="0" smtClean="0">
                <a:ln w="0"/>
                <a:solidFill>
                  <a:srgbClr val="FFCC00"/>
                </a:solidFill>
                <a:effectLst>
                  <a:reflection blurRad="12700" stA="50000" endPos="50000" dist="5000" dir="5400000" sy="-100000" rotWithShape="0"/>
                </a:effectLst>
                <a:latin typeface="Broadway" pitchFamily="82" charset="0"/>
              </a:rPr>
              <a:t>Creole </a:t>
            </a:r>
            <a:r>
              <a:rPr lang="en-US" sz="3600" b="1" i="1" cap="all" dirty="0" err="1" smtClean="0">
                <a:ln w="0"/>
                <a:solidFill>
                  <a:srgbClr val="FFCC00"/>
                </a:solidFill>
                <a:effectLst>
                  <a:reflection blurRad="12700" stA="50000" endPos="50000" dist="5000" dir="5400000" sy="-100000" rotWithShape="0"/>
                </a:effectLst>
                <a:latin typeface="Broadway" pitchFamily="82" charset="0"/>
              </a:rPr>
              <a:t>christmas</a:t>
            </a:r>
            <a:endParaRPr lang="en-US" sz="2400" b="1" i="1" cap="all" dirty="0">
              <a:ln w="0"/>
              <a:solidFill>
                <a:srgbClr val="FFCC00"/>
              </a:solidFill>
              <a:effectLst>
                <a:reflection blurRad="12700" stA="50000" endPos="50000" dist="5000" dir="5400000" sy="-100000" rotWithShape="0"/>
              </a:effectLst>
              <a:latin typeface="Broadway" pitchFamily="82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4926" y="5133975"/>
            <a:ext cx="9152314" cy="12926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600" b="1" cap="all" dirty="0" smtClean="0">
                <a:ln w="0"/>
                <a:solidFill>
                  <a:srgbClr val="FFCC00"/>
                </a:solidFill>
                <a:effectLst>
                  <a:reflection blurRad="12700" stA="50000" endPos="50000" dist="5000" dir="5400000" sy="-100000" rotWithShape="0"/>
                </a:effectLst>
                <a:latin typeface="Broadway" pitchFamily="82" charset="0"/>
              </a:rPr>
              <a:t>Wednesday, </a:t>
            </a:r>
            <a:r>
              <a:rPr lang="en-US" sz="3600" b="1" cap="all" dirty="0" err="1" smtClean="0">
                <a:ln w="0"/>
                <a:solidFill>
                  <a:srgbClr val="FFCC00"/>
                </a:solidFill>
                <a:effectLst>
                  <a:reflection blurRad="12700" stA="50000" endPos="50000" dist="5000" dir="5400000" sy="-100000" rotWithShape="0"/>
                </a:effectLst>
                <a:latin typeface="Broadway" pitchFamily="82" charset="0"/>
              </a:rPr>
              <a:t>december</a:t>
            </a:r>
            <a:r>
              <a:rPr lang="en-US" sz="3600" b="1" cap="all" dirty="0" smtClean="0">
                <a:ln w="0"/>
                <a:solidFill>
                  <a:srgbClr val="FFCC00"/>
                </a:solidFill>
                <a:effectLst>
                  <a:reflection blurRad="12700" stA="50000" endPos="50000" dist="5000" dir="5400000" sy="-100000" rotWithShape="0"/>
                </a:effectLst>
                <a:latin typeface="Broadway" pitchFamily="82" charset="0"/>
              </a:rPr>
              <a:t> 5</a:t>
            </a:r>
            <a:r>
              <a:rPr lang="en-US" sz="3600" b="1" cap="all" baseline="30000" dirty="0" smtClean="0">
                <a:ln w="0"/>
                <a:solidFill>
                  <a:srgbClr val="FFCC00"/>
                </a:solidFill>
                <a:effectLst>
                  <a:reflection blurRad="12700" stA="50000" endPos="50000" dist="5000" dir="5400000" sy="-100000" rotWithShape="0"/>
                </a:effectLst>
                <a:latin typeface="Broadway" pitchFamily="82" charset="0"/>
              </a:rPr>
              <a:t>th</a:t>
            </a:r>
            <a:r>
              <a:rPr lang="en-US" sz="3600" b="1" cap="all" dirty="0" smtClean="0">
                <a:ln w="0"/>
                <a:solidFill>
                  <a:srgbClr val="FFCC00"/>
                </a:solidFill>
                <a:effectLst>
                  <a:reflection blurRad="12700" stA="50000" endPos="50000" dist="5000" dir="5400000" sy="-100000" rotWithShape="0"/>
                </a:effectLst>
                <a:latin typeface="Broadway" pitchFamily="82" charset="0"/>
              </a:rPr>
              <a:t>, 7:30pm</a:t>
            </a:r>
          </a:p>
          <a:p>
            <a:pPr algn="ctr"/>
            <a:endParaRPr lang="en-US" sz="1400" b="1" cap="all" dirty="0" smtClean="0">
              <a:ln w="0"/>
              <a:solidFill>
                <a:srgbClr val="FFCC00"/>
              </a:solidFill>
              <a:effectLst>
                <a:reflection blurRad="12700" stA="50000" endPos="50000" dist="5000" dir="5400000" sy="-100000" rotWithShape="0"/>
              </a:effectLst>
              <a:latin typeface="Broadway" pitchFamily="82" charset="0"/>
            </a:endParaRPr>
          </a:p>
          <a:p>
            <a:pPr algn="ctr"/>
            <a:r>
              <a:rPr lang="en-US" sz="2800" b="1" cap="all" dirty="0" smtClean="0">
                <a:ln w="0"/>
                <a:solidFill>
                  <a:srgbClr val="FFCC00"/>
                </a:solidFill>
                <a:effectLst>
                  <a:reflection blurRad="12700" stA="50000" endPos="50000" dist="5000" dir="5400000" sy="-100000" rotWithShape="0"/>
                </a:effectLst>
                <a:latin typeface="Broadway" pitchFamily="82" charset="0"/>
              </a:rPr>
              <a:t>Long center for the performing arts</a:t>
            </a:r>
          </a:p>
        </p:txBody>
      </p:sp>
      <p:pic>
        <p:nvPicPr>
          <p:cNvPr id="14338" name="Picture 2" descr="http://www.convocations.org/wp-content/uploads/2012/05/Preservation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9828" y="1317825"/>
            <a:ext cx="6562509" cy="3686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651631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>
                <a:solidFill>
                  <a:srgbClr val="FFC000"/>
                </a:solidFill>
                <a:latin typeface="Broadway" pitchFamily="82" charset="0"/>
              </a:rPr>
              <a:t>What </a:t>
            </a:r>
            <a:r>
              <a:rPr lang="en-US" u="sng" dirty="0" smtClean="0">
                <a:solidFill>
                  <a:srgbClr val="FFC000"/>
                </a:solidFill>
                <a:latin typeface="Broadway" pitchFamily="82" charset="0"/>
              </a:rPr>
              <a:t>do I have to do?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>
                <a:solidFill>
                  <a:srgbClr val="FFC000"/>
                </a:solidFill>
              </a:rPr>
              <a:t>Dress in business casual attire</a:t>
            </a:r>
          </a:p>
          <a:p>
            <a:r>
              <a:rPr lang="en-US" dirty="0" smtClean="0">
                <a:solidFill>
                  <a:srgbClr val="FFC000"/>
                </a:solidFill>
              </a:rPr>
              <a:t>Show up early</a:t>
            </a:r>
          </a:p>
          <a:p>
            <a:pPr lvl="1"/>
            <a:r>
              <a:rPr lang="en-US" dirty="0" smtClean="0">
                <a:solidFill>
                  <a:srgbClr val="FFC000"/>
                </a:solidFill>
              </a:rPr>
              <a:t>Elliott 1:15 before show time</a:t>
            </a:r>
          </a:p>
          <a:p>
            <a:pPr lvl="2"/>
            <a:r>
              <a:rPr lang="en-US" dirty="0" smtClean="0">
                <a:solidFill>
                  <a:srgbClr val="FFC000"/>
                </a:solidFill>
              </a:rPr>
              <a:t>1:30 for pizza</a:t>
            </a:r>
          </a:p>
          <a:p>
            <a:pPr lvl="1"/>
            <a:r>
              <a:rPr lang="en-US" dirty="0" smtClean="0">
                <a:solidFill>
                  <a:srgbClr val="FFC000"/>
                </a:solidFill>
              </a:rPr>
              <a:t>Loeb 1 hour before show time</a:t>
            </a:r>
          </a:p>
          <a:p>
            <a:r>
              <a:rPr lang="en-US" dirty="0" smtClean="0">
                <a:solidFill>
                  <a:srgbClr val="FFC000"/>
                </a:solidFill>
              </a:rPr>
              <a:t>Attend a pre-show meeting with the House Manager</a:t>
            </a:r>
          </a:p>
          <a:p>
            <a:pPr lvl="1"/>
            <a:r>
              <a:rPr lang="en-US" dirty="0" smtClean="0">
                <a:solidFill>
                  <a:srgbClr val="FFC000"/>
                </a:solidFill>
              </a:rPr>
              <a:t>Get all the details about the show</a:t>
            </a:r>
          </a:p>
          <a:p>
            <a:r>
              <a:rPr lang="en-US" dirty="0" smtClean="0">
                <a:solidFill>
                  <a:srgbClr val="FFC000"/>
                </a:solidFill>
              </a:rPr>
              <a:t>Stand outside the doors to the theatre, smile beautifully and ask patrons if you can help them find their seat!</a:t>
            </a:r>
          </a:p>
          <a:p>
            <a:r>
              <a:rPr lang="en-US" dirty="0" smtClean="0">
                <a:solidFill>
                  <a:srgbClr val="FFC000"/>
                </a:solidFill>
              </a:rPr>
              <a:t>Always tell people to enjoy the show!</a:t>
            </a:r>
            <a:endParaRPr lang="en-US" dirty="0">
              <a:solidFill>
                <a:srgbClr val="FFC000"/>
              </a:solidFill>
            </a:endParaRPr>
          </a:p>
        </p:txBody>
      </p:sp>
      <p:pic>
        <p:nvPicPr>
          <p:cNvPr id="3074" name="Picture 2" descr="http://livingajoyfullifenow.com/wp-content/uploads/2012/05/baby-smiling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1200705"/>
            <a:ext cx="3032220" cy="2336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27832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/>
          </a:bodyPr>
          <a:lstStyle/>
          <a:p>
            <a:r>
              <a:rPr lang="en-US" sz="3600" u="sng" dirty="0">
                <a:latin typeface="Broadway" pitchFamily="82" charset="0"/>
              </a:rPr>
              <a:t>What </a:t>
            </a:r>
            <a:r>
              <a:rPr lang="en-US" sz="3600" u="sng" dirty="0" smtClean="0">
                <a:latin typeface="Broadway" pitchFamily="82" charset="0"/>
              </a:rPr>
              <a:t>is this business casual??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5334000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Ladies</a:t>
            </a:r>
          </a:p>
          <a:p>
            <a:pPr lvl="1"/>
            <a:r>
              <a:rPr lang="en-US" dirty="0" smtClean="0"/>
              <a:t>Nice slacks, dress pants, appropriately-lengthened skirt or dress (style too)</a:t>
            </a:r>
          </a:p>
          <a:p>
            <a:pPr lvl="1"/>
            <a:r>
              <a:rPr lang="en-US" dirty="0" smtClean="0"/>
              <a:t>Blouses, button down shirts, or sweaters</a:t>
            </a:r>
          </a:p>
          <a:p>
            <a:pPr lvl="1"/>
            <a:r>
              <a:rPr lang="en-US" dirty="0" smtClean="0"/>
              <a:t>Closed toed dress shoes</a:t>
            </a:r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dirty="0" smtClean="0"/>
              <a:t>Gentlemen</a:t>
            </a:r>
          </a:p>
          <a:p>
            <a:pPr lvl="1"/>
            <a:r>
              <a:rPr lang="en-US" dirty="0" smtClean="0"/>
              <a:t>Dress pants, khakis or slacks</a:t>
            </a:r>
          </a:p>
          <a:p>
            <a:pPr lvl="1"/>
            <a:r>
              <a:rPr lang="en-US" dirty="0" smtClean="0"/>
              <a:t>Button down dress shirt, polo or sweater</a:t>
            </a:r>
          </a:p>
          <a:p>
            <a:pPr lvl="1"/>
            <a:r>
              <a:rPr lang="en-US" dirty="0" smtClean="0"/>
              <a:t>Dress shoes</a:t>
            </a:r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dirty="0" smtClean="0"/>
              <a:t>Absolute No-No’s include:</a:t>
            </a:r>
          </a:p>
          <a:p>
            <a:pPr lvl="1"/>
            <a:r>
              <a:rPr lang="en-US" dirty="0" smtClean="0"/>
              <a:t>Jeans, revealing tops, sandals, tennis shoes, shorts, spaghetti straps, open toe shoes, Crocs</a:t>
            </a:r>
          </a:p>
          <a:p>
            <a:pPr lvl="1"/>
            <a:endParaRPr lang="en-US" dirty="0"/>
          </a:p>
        </p:txBody>
      </p:sp>
      <p:pic>
        <p:nvPicPr>
          <p:cNvPr id="4098" name="Picture 2" descr="http://t0.gstatic.com/images?q=tbn:ANd9GcTGdHoiCEoHseel-GFnVmW0J7NsN-qYp0oJbbx24BoSFRniLtIgCw&amp;t=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2743200"/>
            <a:ext cx="1244009" cy="148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s://unet.rhsmith.umd.edu/undergrad/Portal/PortalHub.nsf/Files/business_casual.jpg/%24file/business_casual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2895600"/>
            <a:ext cx="2684391" cy="2647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9063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://farm8.staticflickr.com/7138/7509176824_042fb20204_m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6757" y="1163715"/>
            <a:ext cx="3124200" cy="3124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 smtClean="0">
                <a:solidFill>
                  <a:srgbClr val="FFC000"/>
                </a:solidFill>
                <a:latin typeface="Broadway" pitchFamily="82" charset="0"/>
              </a:rPr>
              <a:t>Venues—Staples!!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95400"/>
            <a:ext cx="5334000" cy="533400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>
                <a:solidFill>
                  <a:srgbClr val="FFC000"/>
                </a:solidFill>
              </a:rPr>
              <a:t>Elliott Hall of Music</a:t>
            </a:r>
          </a:p>
          <a:p>
            <a:pPr lvl="1"/>
            <a:r>
              <a:rPr lang="en-US" dirty="0" smtClean="0">
                <a:solidFill>
                  <a:srgbClr val="FFC000"/>
                </a:solidFill>
              </a:rPr>
              <a:t>Shows include Broadways, Dance, Concerts</a:t>
            </a:r>
          </a:p>
          <a:p>
            <a:pPr lvl="1"/>
            <a:r>
              <a:rPr lang="en-US" dirty="0" smtClean="0">
                <a:solidFill>
                  <a:srgbClr val="FFC000"/>
                </a:solidFill>
              </a:rPr>
              <a:t>Connected to </a:t>
            </a:r>
            <a:r>
              <a:rPr lang="en-US" dirty="0" err="1" smtClean="0">
                <a:solidFill>
                  <a:srgbClr val="FFC000"/>
                </a:solidFill>
              </a:rPr>
              <a:t>Hovde</a:t>
            </a:r>
            <a:r>
              <a:rPr lang="en-US" dirty="0" smtClean="0">
                <a:solidFill>
                  <a:srgbClr val="FFC000"/>
                </a:solidFill>
              </a:rPr>
              <a:t> Hall just north of the Bell Tower</a:t>
            </a:r>
          </a:p>
          <a:p>
            <a:pPr lvl="1"/>
            <a:r>
              <a:rPr lang="en-US" dirty="0" smtClean="0">
                <a:solidFill>
                  <a:srgbClr val="FFC000"/>
                </a:solidFill>
              </a:rPr>
              <a:t>Past performances include: </a:t>
            </a:r>
          </a:p>
          <a:p>
            <a:pPr lvl="2"/>
            <a:r>
              <a:rPr lang="en-US" dirty="0" smtClean="0">
                <a:solidFill>
                  <a:srgbClr val="FFC000"/>
                </a:solidFill>
              </a:rPr>
              <a:t>Lady Gaga</a:t>
            </a:r>
          </a:p>
          <a:p>
            <a:pPr lvl="2"/>
            <a:r>
              <a:rPr lang="en-US" dirty="0" smtClean="0">
                <a:solidFill>
                  <a:srgbClr val="FFC000"/>
                </a:solidFill>
              </a:rPr>
              <a:t>Bill Cosby</a:t>
            </a:r>
          </a:p>
          <a:p>
            <a:pPr lvl="2"/>
            <a:r>
              <a:rPr lang="en-US" dirty="0" smtClean="0">
                <a:solidFill>
                  <a:srgbClr val="FFC000"/>
                </a:solidFill>
              </a:rPr>
              <a:t>Beauty and the Beast</a:t>
            </a:r>
          </a:p>
          <a:p>
            <a:pPr lvl="2"/>
            <a:r>
              <a:rPr lang="en-US" dirty="0" smtClean="0">
                <a:solidFill>
                  <a:srgbClr val="FFC000"/>
                </a:solidFill>
              </a:rPr>
              <a:t>Irish Tenors</a:t>
            </a:r>
            <a:endParaRPr lang="en-US" dirty="0">
              <a:solidFill>
                <a:srgbClr val="FFC000"/>
              </a:solidFill>
            </a:endParaRPr>
          </a:p>
          <a:p>
            <a:r>
              <a:rPr lang="en-US" dirty="0" smtClean="0">
                <a:solidFill>
                  <a:srgbClr val="FFC000"/>
                </a:solidFill>
              </a:rPr>
              <a:t>Loeb Playhouse</a:t>
            </a:r>
          </a:p>
          <a:p>
            <a:pPr lvl="1"/>
            <a:r>
              <a:rPr lang="en-US" dirty="0" smtClean="0">
                <a:solidFill>
                  <a:srgbClr val="FFC000"/>
                </a:solidFill>
              </a:rPr>
              <a:t>Family shows, jazz and blues, chamber music</a:t>
            </a:r>
          </a:p>
          <a:p>
            <a:pPr lvl="1"/>
            <a:r>
              <a:rPr lang="en-US" dirty="0" smtClean="0">
                <a:solidFill>
                  <a:srgbClr val="FFC000"/>
                </a:solidFill>
              </a:rPr>
              <a:t>Inside the Stewart Center next to HSSE library</a:t>
            </a:r>
          </a:p>
          <a:p>
            <a:pPr lvl="1"/>
            <a:r>
              <a:rPr lang="en-US" dirty="0" smtClean="0">
                <a:solidFill>
                  <a:srgbClr val="FFC000"/>
                </a:solidFill>
              </a:rPr>
              <a:t>Past performances include: Proof, The Opera Show, Esperanza Spalding</a:t>
            </a:r>
          </a:p>
        </p:txBody>
      </p:sp>
      <p:pic>
        <p:nvPicPr>
          <p:cNvPr id="5124" name="Picture 4" descr="http://www.housing.purdue.edu/HTML/HallOfMusic/venues/loeb/Images/IMG0075w227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4419600"/>
            <a:ext cx="2580443" cy="2216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41236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u="sng" dirty="0" smtClean="0">
                <a:latin typeface="Broadway" pitchFamily="82" charset="0"/>
              </a:rPr>
              <a:t>Venues</a:t>
            </a:r>
            <a:br>
              <a:rPr lang="en-US" u="sng" dirty="0" smtClean="0">
                <a:latin typeface="Broadway" pitchFamily="82" charset="0"/>
              </a:rPr>
            </a:br>
            <a:r>
              <a:rPr lang="en-US" u="sng" dirty="0" smtClean="0">
                <a:latin typeface="Broadway" pitchFamily="82" charset="0"/>
              </a:rPr>
              <a:t>New and Exciting Places!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Long Center for the Performing Arts</a:t>
            </a:r>
          </a:p>
          <a:p>
            <a:pPr lvl="1"/>
            <a:r>
              <a:rPr lang="en-US" dirty="0"/>
              <a:t>Downtown </a:t>
            </a:r>
            <a:r>
              <a:rPr lang="en-US" dirty="0" smtClean="0"/>
              <a:t>Lafayette on 6</a:t>
            </a:r>
            <a:r>
              <a:rPr lang="en-US" baseline="30000" dirty="0" smtClean="0"/>
              <a:t>th</a:t>
            </a:r>
            <a:r>
              <a:rPr lang="en-US" dirty="0" smtClean="0"/>
              <a:t> St. 2 </a:t>
            </a:r>
            <a:r>
              <a:rPr lang="en-US" dirty="0"/>
              <a:t>blocks west of the Courthouse</a:t>
            </a:r>
          </a:p>
          <a:p>
            <a:r>
              <a:rPr lang="en-US" dirty="0" smtClean="0"/>
              <a:t>St. Thomas Aquinas Church</a:t>
            </a:r>
          </a:p>
          <a:p>
            <a:pPr lvl="1"/>
            <a:r>
              <a:rPr lang="en-US" dirty="0" smtClean="0"/>
              <a:t>On the corner of State and </a:t>
            </a:r>
            <a:r>
              <a:rPr lang="en-US" dirty="0" err="1" smtClean="0"/>
              <a:t>Marstellar</a:t>
            </a:r>
            <a:r>
              <a:rPr lang="en-US" dirty="0" smtClean="0"/>
              <a:t> St.</a:t>
            </a:r>
          </a:p>
          <a:p>
            <a:r>
              <a:rPr lang="en-US" dirty="0" smtClean="0"/>
              <a:t>Duncan Hall</a:t>
            </a:r>
          </a:p>
          <a:p>
            <a:pPr lvl="1"/>
            <a:r>
              <a:rPr lang="en-US" dirty="0" smtClean="0"/>
              <a:t>Downtown Lafayette on Ferry St.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65927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u="sng" dirty="0" smtClean="0">
                <a:solidFill>
                  <a:srgbClr val="FFC000"/>
                </a:solidFill>
                <a:latin typeface="Broadway" pitchFamily="82" charset="0"/>
              </a:rPr>
              <a:t>Exciting Ushering Opportunities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05200" y="1660633"/>
            <a:ext cx="5410200" cy="5029200"/>
          </a:xfrm>
        </p:spPr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rgbClr val="FFC000"/>
                </a:solidFill>
              </a:rPr>
              <a:t>Pre-Show and Post-Show</a:t>
            </a:r>
          </a:p>
          <a:p>
            <a:pPr lvl="1"/>
            <a:r>
              <a:rPr lang="en-US" dirty="0" smtClean="0">
                <a:solidFill>
                  <a:srgbClr val="FFC000"/>
                </a:solidFill>
              </a:rPr>
              <a:t>Different, earlier call time</a:t>
            </a:r>
          </a:p>
          <a:p>
            <a:pPr lvl="1"/>
            <a:r>
              <a:rPr lang="en-US" dirty="0" smtClean="0">
                <a:solidFill>
                  <a:srgbClr val="FFC000"/>
                </a:solidFill>
              </a:rPr>
              <a:t>Usually Sundays before family shows</a:t>
            </a:r>
          </a:p>
          <a:p>
            <a:pPr lvl="1"/>
            <a:r>
              <a:rPr lang="en-US" dirty="0" smtClean="0">
                <a:solidFill>
                  <a:srgbClr val="FFC000"/>
                </a:solidFill>
              </a:rPr>
              <a:t>Instead of ushering, help patron complete pre-show activities</a:t>
            </a:r>
          </a:p>
          <a:p>
            <a:pPr lvl="1"/>
            <a:r>
              <a:rPr lang="en-US" dirty="0" smtClean="0">
                <a:solidFill>
                  <a:srgbClr val="FFC000"/>
                </a:solidFill>
              </a:rPr>
              <a:t>Can still stay and watch the show for free!</a:t>
            </a:r>
          </a:p>
          <a:p>
            <a:pPr lvl="1"/>
            <a:r>
              <a:rPr lang="en-US" dirty="0" smtClean="0">
                <a:solidFill>
                  <a:srgbClr val="FFC000"/>
                </a:solidFill>
              </a:rPr>
              <a:t>Cannot work both a pre-show and usher the show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981200"/>
            <a:ext cx="3548061" cy="4710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923482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http://www.convocations.org/wp-content/uploads/2012/05/friendsheader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2400"/>
            <a:ext cx="7467600" cy="1827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08394" y="152401"/>
            <a:ext cx="5105400" cy="1827178"/>
          </a:xfrm>
          <a:solidFill>
            <a:srgbClr val="FFC000"/>
          </a:solidFill>
        </p:spPr>
        <p:txBody>
          <a:bodyPr>
            <a:normAutofit fontScale="90000"/>
          </a:bodyPr>
          <a:lstStyle/>
          <a:p>
            <a:r>
              <a:rPr lang="en-US" u="sng" dirty="0">
                <a:latin typeface="Broadway" pitchFamily="82" charset="0"/>
              </a:rPr>
              <a:t>Exciting Ushering Opportunities</a:t>
            </a:r>
            <a:endParaRPr lang="en-US" b="1" dirty="0">
              <a:ln w="19050">
                <a:solidFill>
                  <a:srgbClr val="1F497D">
                    <a:tint val="1000"/>
                  </a:srgbClr>
                </a:solidFill>
                <a:prstDash val="solid"/>
              </a:ln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905000"/>
            <a:ext cx="8229600" cy="495300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Friends Intermission Club</a:t>
            </a:r>
          </a:p>
          <a:p>
            <a:pPr lvl="1"/>
            <a:r>
              <a:rPr lang="en-US" dirty="0" smtClean="0"/>
              <a:t>The Friends of Convocations are a group of awesome patrons who make contributions to bring shows to Purdue</a:t>
            </a:r>
          </a:p>
          <a:p>
            <a:pPr lvl="1"/>
            <a:r>
              <a:rPr lang="en-US" dirty="0" smtClean="0"/>
              <a:t>Intermission Club is a reception for Founder level and higher</a:t>
            </a:r>
          </a:p>
          <a:p>
            <a:pPr lvl="1"/>
            <a:r>
              <a:rPr lang="en-US" dirty="0" smtClean="0"/>
              <a:t>Located in the breezeway between Elliott and </a:t>
            </a:r>
            <a:r>
              <a:rPr lang="en-US" dirty="0" err="1" smtClean="0"/>
              <a:t>Hovde</a:t>
            </a:r>
            <a:endParaRPr lang="en-US" dirty="0" smtClean="0"/>
          </a:p>
          <a:p>
            <a:pPr lvl="1"/>
            <a:r>
              <a:rPr lang="en-US" dirty="0" smtClean="0"/>
              <a:t>Open 30 minutes prior to each performance as well as during intermission</a:t>
            </a:r>
          </a:p>
          <a:p>
            <a:pPr lvl="1"/>
            <a:r>
              <a:rPr lang="en-US" dirty="0" smtClean="0"/>
              <a:t>Usually will receive an email if you are a selected usher</a:t>
            </a:r>
          </a:p>
          <a:p>
            <a:pPr lvl="1"/>
            <a:r>
              <a:rPr lang="en-US" dirty="0" smtClean="0"/>
              <a:t>Can still stay and watch the show for free!!!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6276082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345</TotalTime>
  <Words>1665</Words>
  <Application>Microsoft Office PowerPoint</Application>
  <PresentationFormat>On-screen Show (4:3)</PresentationFormat>
  <Paragraphs>294</Paragraphs>
  <Slides>34</Slides>
  <Notes>25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34</vt:i4>
      </vt:variant>
    </vt:vector>
  </HeadingPairs>
  <TitlesOfParts>
    <vt:vector size="36" baseType="lpstr">
      <vt:lpstr>1_Office Theme</vt:lpstr>
      <vt:lpstr>Office Theme</vt:lpstr>
      <vt:lpstr>PowerPoint Presentation</vt:lpstr>
      <vt:lpstr>What are we all about?</vt:lpstr>
      <vt:lpstr>Why Should YOU Join?</vt:lpstr>
      <vt:lpstr>What do I have to do?</vt:lpstr>
      <vt:lpstr>What is this business casual??</vt:lpstr>
      <vt:lpstr>Venues—Staples!!</vt:lpstr>
      <vt:lpstr>Venues New and Exciting Places!</vt:lpstr>
      <vt:lpstr>Exciting Ushering Opportunities</vt:lpstr>
      <vt:lpstr>Exciting Ushering Opportunities</vt:lpstr>
      <vt:lpstr>Exciting Ushering Opportunities</vt:lpstr>
      <vt:lpstr>Where do I sign up?</vt:lpstr>
      <vt:lpstr>Request Shows..</vt:lpstr>
      <vt:lpstr>Request Shows..</vt:lpstr>
      <vt:lpstr>Oops! I don’t want to see that show!</vt:lpstr>
      <vt:lpstr>I’ve requested a show… Now what???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Purdue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Kimberly Bell</dc:creator>
  <cp:lastModifiedBy>Convocations Voice Network</cp:lastModifiedBy>
  <cp:revision>32</cp:revision>
  <dcterms:created xsi:type="dcterms:W3CDTF">2012-06-18T16:47:36Z</dcterms:created>
  <dcterms:modified xsi:type="dcterms:W3CDTF">2012-08-29T21:28:49Z</dcterms:modified>
</cp:coreProperties>
</file>